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2"/>
  </p:notesMasterIdLst>
  <p:handoutMasterIdLst>
    <p:handoutMasterId r:id="rId23"/>
  </p:handoutMasterIdLst>
  <p:sldIdLst>
    <p:sldId id="289" r:id="rId2"/>
    <p:sldId id="291" r:id="rId3"/>
    <p:sldId id="301" r:id="rId4"/>
    <p:sldId id="281" r:id="rId5"/>
    <p:sldId id="259" r:id="rId6"/>
    <p:sldId id="300" r:id="rId7"/>
    <p:sldId id="283" r:id="rId8"/>
    <p:sldId id="296" r:id="rId9"/>
    <p:sldId id="295" r:id="rId10"/>
    <p:sldId id="298" r:id="rId11"/>
    <p:sldId id="288" r:id="rId12"/>
    <p:sldId id="297" r:id="rId13"/>
    <p:sldId id="304" r:id="rId14"/>
    <p:sldId id="287" r:id="rId15"/>
    <p:sldId id="299" r:id="rId16"/>
    <p:sldId id="286" r:id="rId17"/>
    <p:sldId id="303" r:id="rId18"/>
    <p:sldId id="302" r:id="rId19"/>
    <p:sldId id="305" r:id="rId20"/>
    <p:sldId id="306" r:id="rId2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9" autoAdjust="0"/>
    <p:restoredTop sz="94660"/>
  </p:normalViewPr>
  <p:slideViewPr>
    <p:cSldViewPr>
      <p:cViewPr>
        <p:scale>
          <a:sx n="73" d="100"/>
          <a:sy n="73" d="100"/>
        </p:scale>
        <p:origin x="-900" y="-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r>
              <a:rPr lang="en-US" sz="1200" b="1">
                <a:latin typeface="Times New Roman" pitchFamily="18" charset="0"/>
                <a:cs typeface="Times New Roman" pitchFamily="18" charset="0"/>
              </a:rPr>
              <a:t>WinterSession Enrollment by Term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WinterSession!$A$4</c:f>
              <c:strCache>
                <c:ptCount val="1"/>
                <c:pt idx="0">
                  <c:v>Undergraduate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WinterSession!$B$3:$I$3</c:f>
              <c:strCache>
                <c:ptCount val="8"/>
                <c:pt idx="0">
                  <c:v>WS'07</c:v>
                </c:pt>
                <c:pt idx="1">
                  <c:v>WS'08</c:v>
                </c:pt>
                <c:pt idx="2">
                  <c:v>WS'09</c:v>
                </c:pt>
                <c:pt idx="3">
                  <c:v>WS'10</c:v>
                </c:pt>
                <c:pt idx="4">
                  <c:v>WS'11</c:v>
                </c:pt>
                <c:pt idx="5">
                  <c:v>WS'12</c:v>
                </c:pt>
                <c:pt idx="6">
                  <c:v>WS'13</c:v>
                </c:pt>
                <c:pt idx="7">
                  <c:v>WS'14</c:v>
                </c:pt>
              </c:strCache>
            </c:strRef>
          </c:cat>
          <c:val>
            <c:numRef>
              <c:f>WinterSession!$B$4:$I$4</c:f>
              <c:numCache>
                <c:formatCode>General</c:formatCode>
                <c:ptCount val="8"/>
                <c:pt idx="0">
                  <c:v>472</c:v>
                </c:pt>
                <c:pt idx="1">
                  <c:v>509</c:v>
                </c:pt>
                <c:pt idx="2">
                  <c:v>618</c:v>
                </c:pt>
                <c:pt idx="3">
                  <c:v>587</c:v>
                </c:pt>
                <c:pt idx="4">
                  <c:v>718</c:v>
                </c:pt>
                <c:pt idx="5">
                  <c:v>843</c:v>
                </c:pt>
                <c:pt idx="6">
                  <c:v>820</c:v>
                </c:pt>
                <c:pt idx="7">
                  <c:v>873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WinterSession!$A$5</c:f>
              <c:strCache>
                <c:ptCount val="1"/>
                <c:pt idx="0">
                  <c:v>Graduate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WinterSession!$B$3:$I$3</c:f>
              <c:strCache>
                <c:ptCount val="8"/>
                <c:pt idx="0">
                  <c:v>WS'07</c:v>
                </c:pt>
                <c:pt idx="1">
                  <c:v>WS'08</c:v>
                </c:pt>
                <c:pt idx="2">
                  <c:v>WS'09</c:v>
                </c:pt>
                <c:pt idx="3">
                  <c:v>WS'10</c:v>
                </c:pt>
                <c:pt idx="4">
                  <c:v>WS'11</c:v>
                </c:pt>
                <c:pt idx="5">
                  <c:v>WS'12</c:v>
                </c:pt>
                <c:pt idx="6">
                  <c:v>WS'13</c:v>
                </c:pt>
                <c:pt idx="7">
                  <c:v>WS'14</c:v>
                </c:pt>
              </c:strCache>
            </c:strRef>
          </c:cat>
          <c:val>
            <c:numRef>
              <c:f>WinterSession!$B$5:$I$5</c:f>
              <c:numCache>
                <c:formatCode>General</c:formatCode>
                <c:ptCount val="8"/>
                <c:pt idx="0">
                  <c:v>45</c:v>
                </c:pt>
                <c:pt idx="1">
                  <c:v>89</c:v>
                </c:pt>
                <c:pt idx="2">
                  <c:v>47</c:v>
                </c:pt>
                <c:pt idx="3">
                  <c:v>75</c:v>
                </c:pt>
                <c:pt idx="4">
                  <c:v>84</c:v>
                </c:pt>
                <c:pt idx="5">
                  <c:v>33</c:v>
                </c:pt>
                <c:pt idx="6">
                  <c:v>70</c:v>
                </c:pt>
                <c:pt idx="7">
                  <c:v>42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WinterSession!$A$6</c:f>
              <c:strCache>
                <c:ptCount val="1"/>
                <c:pt idx="0">
                  <c:v>Total</c:v>
                </c:pt>
              </c:strCache>
            </c:strRef>
          </c:tx>
          <c:spPr>
            <a:ln w="12700">
              <a:solidFill>
                <a:srgbClr val="0080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cat>
            <c:strRef>
              <c:f>WinterSession!$B$3:$I$3</c:f>
              <c:strCache>
                <c:ptCount val="8"/>
                <c:pt idx="0">
                  <c:v>WS'07</c:v>
                </c:pt>
                <c:pt idx="1">
                  <c:v>WS'08</c:v>
                </c:pt>
                <c:pt idx="2">
                  <c:v>WS'09</c:v>
                </c:pt>
                <c:pt idx="3">
                  <c:v>WS'10</c:v>
                </c:pt>
                <c:pt idx="4">
                  <c:v>WS'11</c:v>
                </c:pt>
                <c:pt idx="5">
                  <c:v>WS'12</c:v>
                </c:pt>
                <c:pt idx="6">
                  <c:v>WS'13</c:v>
                </c:pt>
                <c:pt idx="7">
                  <c:v>WS'14</c:v>
                </c:pt>
              </c:strCache>
            </c:strRef>
          </c:cat>
          <c:val>
            <c:numRef>
              <c:f>WinterSession!$B$6:$I$6</c:f>
              <c:numCache>
                <c:formatCode>General</c:formatCode>
                <c:ptCount val="8"/>
                <c:pt idx="0">
                  <c:v>517</c:v>
                </c:pt>
                <c:pt idx="1">
                  <c:v>598</c:v>
                </c:pt>
                <c:pt idx="2">
                  <c:v>665</c:v>
                </c:pt>
                <c:pt idx="3">
                  <c:v>662</c:v>
                </c:pt>
                <c:pt idx="4">
                  <c:v>802</c:v>
                </c:pt>
                <c:pt idx="5">
                  <c:v>876</c:v>
                </c:pt>
                <c:pt idx="6">
                  <c:v>890</c:v>
                </c:pt>
                <c:pt idx="7">
                  <c:v>915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541120"/>
        <c:axId val="137543040"/>
      </c:lineChart>
      <c:dateAx>
        <c:axId val="1375411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en-US"/>
          </a:p>
        </c:txPr>
        <c:crossAx val="137543040"/>
        <c:crosses val="autoZero"/>
        <c:auto val="0"/>
        <c:lblOffset val="100"/>
        <c:baseTimeUnit val="days"/>
        <c:majorUnit val="1"/>
        <c:majorTimeUnit val="days"/>
        <c:minorUnit val="1"/>
        <c:minorTimeUnit val="days"/>
      </c:dateAx>
      <c:valAx>
        <c:axId val="137543040"/>
        <c:scaling>
          <c:orientation val="minMax"/>
          <c:max val="10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25400">
            <a:noFill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en-US"/>
          </a:p>
        </c:txPr>
        <c:crossAx val="137541120"/>
        <c:crosses val="autoZero"/>
        <c:crossBetween val="between"/>
        <c:majorUnit val="100"/>
        <c:minorUnit val="50"/>
      </c:valAx>
      <c:spPr>
        <a:pattFill prst="pct25">
          <a:fgClr>
            <a:srgbClr val="FFFF99"/>
          </a:fgClr>
          <a:bgClr>
            <a:srgbClr val="FFFFFF"/>
          </a:bgClr>
        </a:pattFill>
        <a:ln w="12700">
          <a:solidFill>
            <a:srgbClr val="808080"/>
          </a:solidFill>
          <a:prstDash val="solid"/>
        </a:ln>
      </c:spPr>
    </c:plotArea>
    <c:legend>
      <c:legendPos val="b"/>
      <c:layout/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00" b="1" i="0" u="none" strike="noStrike" baseline="0">
              <a:solidFill>
                <a:srgbClr val="000000"/>
              </a:solidFill>
              <a:latin typeface="Times New Roman" pitchFamily="18" charset="0"/>
              <a:ea typeface="Arial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7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D9BC4-E751-4CD5-AED3-7FF2962D7269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C9635-1D63-411B-BFB1-75EC7C8C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11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1DA65-A113-4D52-AC93-D6DA2C44674F}" type="datetimeFigureOut">
              <a:rPr lang="en-US" smtClean="0"/>
              <a:t>11/24/2014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7A6AB-0742-4F4A-9DB3-94A75A0D14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14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7A6AB-0742-4F4A-9DB3-94A75A0D140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403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7A6AB-0742-4F4A-9DB3-94A75A0D140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403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8F1D-F6F0-4B12-B2AC-93B213C328B4}" type="datetimeFigureOut">
              <a:rPr lang="en-US" smtClean="0"/>
              <a:t>11/24/2014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3A28-F6AE-472E-A4F5-5F3B514CC18C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8F1D-F6F0-4B12-B2AC-93B213C328B4}" type="datetimeFigureOut">
              <a:rPr lang="en-US" smtClean="0"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3A28-F6AE-472E-A4F5-5F3B514CC18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8F1D-F6F0-4B12-B2AC-93B213C328B4}" type="datetimeFigureOut">
              <a:rPr lang="en-US" smtClean="0"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3A28-F6AE-472E-A4F5-5F3B514CC18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8F1D-F6F0-4B12-B2AC-93B213C328B4}" type="datetimeFigureOut">
              <a:rPr lang="en-US" smtClean="0"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3A28-F6AE-472E-A4F5-5F3B514CC18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8F1D-F6F0-4B12-B2AC-93B213C328B4}" type="datetimeFigureOut">
              <a:rPr lang="en-US" smtClean="0"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3A28-F6AE-472E-A4F5-5F3B514CC18C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8F1D-F6F0-4B12-B2AC-93B213C328B4}" type="datetimeFigureOut">
              <a:rPr lang="en-US" smtClean="0"/>
              <a:t>11/24/2014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3A28-F6AE-472E-A4F5-5F3B514CC18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8F1D-F6F0-4B12-B2AC-93B213C328B4}" type="datetimeFigureOut">
              <a:rPr lang="en-US" smtClean="0"/>
              <a:t>11/24/2014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3A28-F6AE-472E-A4F5-5F3B514CC18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8F1D-F6F0-4B12-B2AC-93B213C328B4}" type="datetimeFigureOut">
              <a:rPr lang="en-US" smtClean="0"/>
              <a:t>11/24/2014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3A28-F6AE-472E-A4F5-5F3B514CC18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8F1D-F6F0-4B12-B2AC-93B213C328B4}" type="datetimeFigureOut">
              <a:rPr lang="en-US" smtClean="0"/>
              <a:t>11/24/2014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3A28-F6AE-472E-A4F5-5F3B514CC18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8F1D-F6F0-4B12-B2AC-93B213C328B4}" type="datetimeFigureOut">
              <a:rPr lang="en-US" smtClean="0"/>
              <a:t>11/24/2014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3A28-F6AE-472E-A4F5-5F3B514CC18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8F1D-F6F0-4B12-B2AC-93B213C328B4}" type="datetimeFigureOut">
              <a:rPr lang="en-US" smtClean="0"/>
              <a:t>11/24/2014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7613A28-F6AE-472E-A4F5-5F3B514CC1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D58F1D-F6F0-4B12-B2AC-93B213C328B4}" type="datetimeFigureOut">
              <a:rPr lang="en-US" smtClean="0"/>
              <a:t>11/24/2014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613A28-F6AE-472E-A4F5-5F3B514CC18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83" y="6098659"/>
            <a:ext cx="1575979" cy="56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800601"/>
            <a:ext cx="8458200" cy="127518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November 24, 2014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295400"/>
            <a:ext cx="8458200" cy="6858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Faculty Assembly</a:t>
            </a:r>
          </a:p>
          <a:p>
            <a:pPr algn="ctr"/>
            <a:r>
              <a:rPr lang="en-US" sz="5400" dirty="0" smtClean="0"/>
              <a:t>Academic Affairs Update</a:t>
            </a:r>
          </a:p>
          <a:p>
            <a:pPr algn="ctr"/>
            <a:endParaRPr lang="en-US" sz="5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00400"/>
            <a:ext cx="3530489" cy="2103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411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05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i="1" dirty="0" smtClean="0"/>
              <a:t/>
            </a:r>
            <a:br>
              <a:rPr lang="en-US" sz="5400" i="1" dirty="0" smtClean="0"/>
            </a:br>
            <a:r>
              <a:rPr lang="en-US" sz="5400" dirty="0" smtClean="0"/>
              <a:t>International Student Success</a:t>
            </a:r>
            <a:endParaRPr lang="en-US" dirty="0"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590800"/>
            <a:ext cx="2057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447800"/>
            <a:ext cx="8001000" cy="48307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2000" i="1" dirty="0" smtClean="0"/>
          </a:p>
          <a:p>
            <a:pPr lvl="1"/>
            <a:r>
              <a:rPr lang="en-US" sz="3800" dirty="0" smtClean="0"/>
              <a:t>Identified contact person for international student support—</a:t>
            </a:r>
            <a:r>
              <a:rPr lang="en-US" sz="3800" dirty="0" err="1" smtClean="0"/>
              <a:t>Ebru</a:t>
            </a:r>
            <a:r>
              <a:rPr lang="en-US" sz="3800" dirty="0" smtClean="0"/>
              <a:t> Altay </a:t>
            </a:r>
            <a:r>
              <a:rPr lang="en-US" sz="3800" dirty="0" err="1" smtClean="0"/>
              <a:t>Damkaci</a:t>
            </a:r>
            <a:endParaRPr lang="en-US" sz="3800" dirty="0" smtClean="0"/>
          </a:p>
          <a:p>
            <a:pPr lvl="1"/>
            <a:endParaRPr lang="en-US" sz="3800" dirty="0"/>
          </a:p>
          <a:p>
            <a:pPr lvl="1"/>
            <a:r>
              <a:rPr lang="en-US" sz="3800" dirty="0"/>
              <a:t>English for Academic Purposes (EAP)</a:t>
            </a:r>
          </a:p>
          <a:p>
            <a:pPr lvl="2"/>
            <a:r>
              <a:rPr lang="en-US" sz="3500" dirty="0" err="1"/>
              <a:t>Gurdeep</a:t>
            </a:r>
            <a:r>
              <a:rPr lang="en-US" sz="3500" dirty="0"/>
              <a:t> </a:t>
            </a:r>
            <a:r>
              <a:rPr lang="en-US" sz="3500" dirty="0" err="1"/>
              <a:t>Skolnik</a:t>
            </a:r>
            <a:endParaRPr lang="en-US" sz="3500" dirty="0"/>
          </a:p>
          <a:p>
            <a:pPr marL="393192" lvl="1" indent="0">
              <a:buNone/>
            </a:pPr>
            <a:endParaRPr lang="en-US" sz="3800" dirty="0" smtClean="0"/>
          </a:p>
          <a:p>
            <a:pPr lvl="1"/>
            <a:r>
              <a:rPr lang="en-US" sz="3800" dirty="0" smtClean="0"/>
              <a:t>Review of campus internationalization efforts and OIEP services</a:t>
            </a:r>
          </a:p>
          <a:p>
            <a:pPr lvl="2"/>
            <a:r>
              <a:rPr lang="en-US" sz="3500" dirty="0"/>
              <a:t>S</a:t>
            </a:r>
            <a:r>
              <a:rPr lang="en-US" sz="3500" dirty="0" smtClean="0"/>
              <a:t>tudent satisfaction </a:t>
            </a:r>
          </a:p>
          <a:p>
            <a:pPr lvl="2"/>
            <a:r>
              <a:rPr lang="en-US" sz="3500" dirty="0" smtClean="0"/>
              <a:t>Faculty and Staff barometer</a:t>
            </a:r>
          </a:p>
          <a:p>
            <a:pPr marL="667512" lvl="2" indent="0">
              <a:buNone/>
            </a:pPr>
            <a:endParaRPr lang="en-US" sz="3800" dirty="0" smtClean="0"/>
          </a:p>
          <a:p>
            <a:pPr marL="0" indent="0">
              <a:buNone/>
            </a:pPr>
            <a:endParaRPr lang="en-US" sz="4000" i="1" dirty="0" smtClean="0"/>
          </a:p>
          <a:p>
            <a:endParaRPr lang="en-US" sz="4000" i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171926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738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74637"/>
            <a:ext cx="8305800" cy="14017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effectLst/>
              </a:rPr>
              <a:t>International Opportunities Expanded</a:t>
            </a:r>
            <a:endParaRPr lang="en-US" dirty="0"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828800"/>
            <a:ext cx="79248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 smtClean="0"/>
              <a:t>16 New Agreements Signed</a:t>
            </a:r>
          </a:p>
          <a:p>
            <a:r>
              <a:rPr lang="en-US" sz="4000" dirty="0" smtClean="0"/>
              <a:t>5.5% increase in Study Abroad</a:t>
            </a:r>
          </a:p>
          <a:p>
            <a:r>
              <a:rPr lang="en-US" sz="4000" dirty="0" smtClean="0"/>
              <a:t>236 International Students Enrolled in Oswego Fall’14</a:t>
            </a:r>
          </a:p>
          <a:p>
            <a:r>
              <a:rPr lang="en-US" sz="4000" dirty="0"/>
              <a:t>6</a:t>
            </a:r>
            <a:r>
              <a:rPr lang="en-US" sz="4000" dirty="0" smtClean="0"/>
              <a:t> </a:t>
            </a:r>
            <a:r>
              <a:rPr lang="en-US" sz="4000" dirty="0"/>
              <a:t>n</a:t>
            </a:r>
            <a:r>
              <a:rPr lang="en-US" sz="4000" dirty="0" smtClean="0"/>
              <a:t>ew COIL Courses developed</a:t>
            </a:r>
          </a:p>
          <a:p>
            <a:r>
              <a:rPr lang="en-US" sz="4000" dirty="0" smtClean="0"/>
              <a:t>New SUNY Diversity Abroad Honors Scholarship Program</a:t>
            </a:r>
          </a:p>
          <a:p>
            <a:r>
              <a:rPr lang="en-US" sz="4000" dirty="0" smtClean="0"/>
              <a:t>Get Go Scholarships </a:t>
            </a:r>
          </a:p>
          <a:p>
            <a:r>
              <a:rPr lang="en-US" sz="4000" dirty="0" smtClean="0"/>
              <a:t>EC </a:t>
            </a:r>
            <a:r>
              <a:rPr lang="en-US" sz="4000" dirty="0"/>
              <a:t>English Program (non-credit)</a:t>
            </a:r>
          </a:p>
          <a:p>
            <a:endParaRPr lang="en-US" sz="4000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171926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8286">
            <a:off x="6912931" y="1172137"/>
            <a:ext cx="2005780" cy="1554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303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Roadmap for Comprehensive Internationalization</a:t>
            </a:r>
            <a:endParaRPr lang="en-US" dirty="0"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828800"/>
            <a:ext cx="8458200" cy="44497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i="1" dirty="0" smtClean="0"/>
          </a:p>
          <a:p>
            <a:pPr lvl="1"/>
            <a:r>
              <a:rPr lang="en-US" sz="3800" dirty="0" smtClean="0"/>
              <a:t>Conducting inventory on current study abroad offerings</a:t>
            </a:r>
          </a:p>
          <a:p>
            <a:pPr lvl="1"/>
            <a:r>
              <a:rPr lang="en-US" sz="3800" dirty="0" smtClean="0"/>
              <a:t>Work to offer across curriculum in a scheduled approach</a:t>
            </a:r>
          </a:p>
          <a:p>
            <a:pPr lvl="1"/>
            <a:r>
              <a:rPr lang="en-US" sz="3800" dirty="0" smtClean="0"/>
              <a:t>Ongoing discussions with departments this academic year </a:t>
            </a:r>
            <a:endParaRPr lang="en-US" sz="3200" dirty="0" smtClean="0"/>
          </a:p>
          <a:p>
            <a:pPr marL="0" indent="0">
              <a:buNone/>
            </a:pPr>
            <a:endParaRPr lang="en-US" sz="4000" i="1" dirty="0" smtClean="0"/>
          </a:p>
          <a:p>
            <a:endParaRPr lang="en-US" sz="4000" i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171926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91000"/>
            <a:ext cx="1905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505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Testing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14800"/>
          </a:xfrm>
        </p:spPr>
        <p:txBody>
          <a:bodyPr/>
          <a:lstStyle/>
          <a:p>
            <a:r>
              <a:rPr lang="en-US" dirty="0" smtClean="0"/>
              <a:t>Proctored and Make-Up Exams through Extended Learning</a:t>
            </a:r>
          </a:p>
          <a:p>
            <a:r>
              <a:rPr lang="en-US" dirty="0" smtClean="0"/>
              <a:t>SUNY Oswego Students (no charge)</a:t>
            </a:r>
          </a:p>
          <a:p>
            <a:r>
              <a:rPr lang="en-US" dirty="0" smtClean="0"/>
              <a:t>Non-SUNY Oswego Students ($20 fee)</a:t>
            </a:r>
          </a:p>
          <a:p>
            <a:r>
              <a:rPr lang="en-US" dirty="0" smtClean="0"/>
              <a:t>Locations: Main Campus, Phoenix, Metro Center</a:t>
            </a:r>
          </a:p>
          <a:p>
            <a:endParaRPr lang="en-US" dirty="0"/>
          </a:p>
          <a:p>
            <a:r>
              <a:rPr lang="en-US" sz="3200" b="1" dirty="0" err="1" smtClean="0"/>
              <a:t>www.oswego.edu</a:t>
            </a:r>
            <a:r>
              <a:rPr lang="en-US" sz="3200" b="1" dirty="0" smtClean="0"/>
              <a:t>/</a:t>
            </a:r>
            <a:r>
              <a:rPr lang="en-US" sz="3200" b="1" dirty="0" err="1" smtClean="0"/>
              <a:t>testingservices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377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74637"/>
            <a:ext cx="8305800" cy="11731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effectLst/>
              </a:rPr>
              <a:t>Accreditation/Assessment Updates</a:t>
            </a:r>
            <a:endParaRPr lang="en-US" dirty="0"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905000"/>
            <a:ext cx="8915400" cy="3962400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NCATE Reaccreditation- no findings!!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MSCHE Progress Report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 Program Assessment</a:t>
            </a:r>
          </a:p>
          <a:p>
            <a:endParaRPr lang="en-US" sz="4000" dirty="0" smtClean="0"/>
          </a:p>
          <a:p>
            <a:r>
              <a:rPr lang="en-US" sz="4000" dirty="0" smtClean="0"/>
              <a:t>SLOAN Quality Scorecard—Online </a:t>
            </a:r>
          </a:p>
          <a:p>
            <a:pPr marL="0" indent="0">
              <a:buNone/>
            </a:pPr>
            <a:endParaRPr lang="en-US" i="1" dirty="0" smtClean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171926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6460">
            <a:off x="6365969" y="2811224"/>
            <a:ext cx="2112972" cy="23511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21290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effectLst/>
              </a:rPr>
              <a:t>Winter Sessions—2014</a:t>
            </a:r>
            <a:endParaRPr lang="en-US" dirty="0"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828800"/>
            <a:ext cx="7848600" cy="4449763"/>
          </a:xfrm>
        </p:spPr>
        <p:txBody>
          <a:bodyPr>
            <a:normAutofit/>
          </a:bodyPr>
          <a:lstStyle/>
          <a:p>
            <a:r>
              <a:rPr lang="en-US" sz="4000" i="1" dirty="0" smtClean="0"/>
              <a:t>Winter – 2,734 Credits Earned</a:t>
            </a:r>
          </a:p>
          <a:p>
            <a:endParaRPr lang="en-US" sz="4000" i="1" dirty="0"/>
          </a:p>
          <a:p>
            <a:endParaRPr lang="en-US" sz="4000" i="1" dirty="0" smtClean="0"/>
          </a:p>
          <a:p>
            <a:endParaRPr lang="en-US" sz="4000" dirty="0" smtClean="0"/>
          </a:p>
          <a:p>
            <a:endParaRPr lang="en-US" sz="4000" dirty="0"/>
          </a:p>
          <a:p>
            <a:endParaRPr lang="en-US" sz="40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171926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0880192"/>
              </p:ext>
            </p:extLst>
          </p:nvPr>
        </p:nvGraphicFramePr>
        <p:xfrm>
          <a:off x="1143000" y="2667000"/>
          <a:ext cx="69342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6343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81000"/>
            <a:ext cx="8610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 smtClean="0">
                <a:effectLst/>
              </a:rPr>
              <a:t/>
            </a:r>
            <a:br>
              <a:rPr lang="en-US" i="1" dirty="0" smtClean="0">
                <a:effectLst/>
              </a:rPr>
            </a:br>
            <a:r>
              <a:rPr lang="en-US" i="1" dirty="0" smtClean="0">
                <a:effectLst/>
              </a:rPr>
              <a:t/>
            </a:r>
            <a:br>
              <a:rPr lang="en-US" i="1" dirty="0" smtClean="0">
                <a:effectLst/>
              </a:rPr>
            </a:br>
            <a:r>
              <a:rPr lang="en-US" i="1" dirty="0"/>
              <a:t/>
            </a:r>
            <a:br>
              <a:rPr lang="en-US" i="1" dirty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4000" i="1" dirty="0"/>
              <a:t>First Annual SUNY Undergraduate Research Conference (SURC</a:t>
            </a:r>
            <a:r>
              <a:rPr lang="en-US" sz="4000" i="1" dirty="0" smtClean="0"/>
              <a:t>)</a:t>
            </a:r>
            <a:endParaRPr lang="en-US" sz="4000" dirty="0"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5114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i="1" dirty="0"/>
              <a:t>The </a:t>
            </a:r>
            <a:r>
              <a:rPr lang="en-US" sz="1800" i="1" dirty="0" smtClean="0"/>
              <a:t>conference be held  </a:t>
            </a:r>
            <a:r>
              <a:rPr lang="en-US" sz="1800" i="1" dirty="0"/>
              <a:t>on </a:t>
            </a:r>
            <a:r>
              <a:rPr lang="en-US" sz="1800" i="1" dirty="0" smtClean="0"/>
              <a:t>April </a:t>
            </a:r>
            <a:r>
              <a:rPr lang="en-US" sz="1800" i="1" dirty="0"/>
              <a:t>10, 2015 </a:t>
            </a:r>
            <a:r>
              <a:rPr lang="en-US" sz="1800" i="1" dirty="0" smtClean="0"/>
              <a:t> from 9:30 </a:t>
            </a:r>
            <a:r>
              <a:rPr lang="en-US" sz="1800" i="1" dirty="0"/>
              <a:t>am-5:30 pm at The College at </a:t>
            </a:r>
            <a:r>
              <a:rPr lang="en-US" sz="1800" i="1" dirty="0" smtClean="0"/>
              <a:t>Brockport</a:t>
            </a:r>
          </a:p>
          <a:p>
            <a:pPr marL="0" indent="0">
              <a:buNone/>
            </a:pPr>
            <a:endParaRPr lang="en-US" sz="900" i="1" dirty="0" smtClean="0"/>
          </a:p>
          <a:p>
            <a:pPr marL="0" indent="0">
              <a:buNone/>
            </a:pPr>
            <a:r>
              <a:rPr lang="en-US" sz="1800" i="1" dirty="0"/>
              <a:t>SURC is a multidisciplinary, annual spring semester event that will be </a:t>
            </a:r>
            <a:r>
              <a:rPr lang="en-US" sz="1800" i="1" dirty="0" smtClean="0"/>
              <a:t>hosted each </a:t>
            </a:r>
            <a:r>
              <a:rPr lang="en-US" sz="1800" i="1" dirty="0"/>
              <a:t>year by a different SUNY institution. It brings together undergraduate </a:t>
            </a:r>
            <a:r>
              <a:rPr lang="en-US" sz="1800" i="1" dirty="0" smtClean="0"/>
              <a:t> student </a:t>
            </a:r>
            <a:r>
              <a:rPr lang="en-US" sz="1800" i="1" dirty="0"/>
              <a:t>researchers and faculty mentors from across the SUNY system for a </a:t>
            </a:r>
            <a:r>
              <a:rPr lang="en-US" sz="1800" i="1" dirty="0" smtClean="0"/>
              <a:t> full </a:t>
            </a:r>
            <a:r>
              <a:rPr lang="en-US" sz="1800" i="1" dirty="0"/>
              <a:t>day of activities:</a:t>
            </a:r>
          </a:p>
          <a:p>
            <a:pPr marL="0" indent="0">
              <a:buNone/>
            </a:pPr>
            <a:endParaRPr lang="en-US" sz="900" i="1" dirty="0"/>
          </a:p>
          <a:p>
            <a:r>
              <a:rPr lang="en-US" sz="1800" i="1" dirty="0" smtClean="0"/>
              <a:t>Student </a:t>
            </a:r>
            <a:r>
              <a:rPr lang="en-US" sz="1800" i="1" dirty="0"/>
              <a:t>presentations (oral and poster), performances, and artistic displays</a:t>
            </a:r>
          </a:p>
          <a:p>
            <a:r>
              <a:rPr lang="en-US" sz="1800" i="1" dirty="0" smtClean="0"/>
              <a:t>Luncheon </a:t>
            </a:r>
            <a:r>
              <a:rPr lang="en-US" sz="1800" i="1" dirty="0"/>
              <a:t>and </a:t>
            </a:r>
            <a:r>
              <a:rPr lang="en-US" sz="1800" i="1" dirty="0" smtClean="0"/>
              <a:t>keynote</a:t>
            </a:r>
            <a:endParaRPr lang="en-US" sz="1800" i="1" dirty="0"/>
          </a:p>
          <a:p>
            <a:r>
              <a:rPr lang="en-US" sz="1800" i="1" dirty="0" smtClean="0"/>
              <a:t>SUNY </a:t>
            </a:r>
            <a:r>
              <a:rPr lang="en-US" sz="1800" i="1" dirty="0"/>
              <a:t>Graduate School </a:t>
            </a:r>
            <a:r>
              <a:rPr lang="en-US" sz="1800" i="1" dirty="0" smtClean="0"/>
              <a:t>Fair</a:t>
            </a:r>
            <a:endParaRPr lang="en-US" sz="1800" i="1" dirty="0"/>
          </a:p>
          <a:p>
            <a:r>
              <a:rPr lang="en-US" sz="1800" i="1" dirty="0" smtClean="0"/>
              <a:t>Workshops </a:t>
            </a:r>
            <a:r>
              <a:rPr lang="en-US" sz="1800" i="1" dirty="0"/>
              <a:t>on career development for </a:t>
            </a:r>
            <a:r>
              <a:rPr lang="en-US" sz="1800" i="1" dirty="0" smtClean="0"/>
              <a:t>students</a:t>
            </a:r>
            <a:endParaRPr lang="en-US" sz="1800" i="1" dirty="0"/>
          </a:p>
          <a:p>
            <a:r>
              <a:rPr lang="en-US" sz="1800" i="1" dirty="0" smtClean="0"/>
              <a:t>Workshops </a:t>
            </a:r>
            <a:r>
              <a:rPr lang="en-US" sz="1800" i="1" dirty="0"/>
              <a:t>on government and SUNY research grants for faculty</a:t>
            </a:r>
          </a:p>
          <a:p>
            <a:pPr marL="0" indent="0">
              <a:buNone/>
            </a:pPr>
            <a:endParaRPr lang="en-US" sz="900" i="1" dirty="0" smtClean="0"/>
          </a:p>
          <a:p>
            <a:pPr marL="0" indent="0">
              <a:buNone/>
            </a:pPr>
            <a:r>
              <a:rPr lang="en-US" sz="1800" i="1" dirty="0" smtClean="0"/>
              <a:t>Abstracts </a:t>
            </a:r>
            <a:r>
              <a:rPr lang="en-US" sz="1800" i="1" dirty="0"/>
              <a:t>describing students’ scholarly and/or creative projects must be submitted by </a:t>
            </a:r>
            <a:r>
              <a:rPr lang="en-US" sz="1800" b="1" i="1" dirty="0"/>
              <a:t>February 1, </a:t>
            </a:r>
            <a:r>
              <a:rPr lang="en-US" sz="1800" b="1" i="1" dirty="0" smtClean="0"/>
              <a:t>2015.  </a:t>
            </a:r>
          </a:p>
          <a:p>
            <a:pPr marL="0" indent="0">
              <a:buNone/>
            </a:pPr>
            <a:endParaRPr lang="en-US" sz="900" b="1" i="1" dirty="0" smtClean="0"/>
          </a:p>
          <a:p>
            <a:pPr marL="0" indent="0">
              <a:buNone/>
            </a:pPr>
            <a:r>
              <a:rPr lang="en-US" sz="2400" b="1" i="1" dirty="0" smtClean="0"/>
              <a:t>For more information go to 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www.suny.edu/SURC</a:t>
            </a:r>
            <a:endParaRPr lang="en-US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171926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316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81000"/>
            <a:ext cx="8610600" cy="1219200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effectLst/>
              </a:rPr>
              <a:t/>
            </a:r>
            <a:br>
              <a:rPr lang="en-US" i="1" dirty="0" smtClean="0">
                <a:effectLst/>
              </a:rPr>
            </a:br>
            <a:r>
              <a:rPr lang="en-US" i="1" dirty="0" smtClean="0">
                <a:effectLst/>
              </a:rPr>
              <a:t/>
            </a:r>
            <a:br>
              <a:rPr lang="en-US" i="1" dirty="0" smtClean="0">
                <a:effectLst/>
              </a:rPr>
            </a:br>
            <a:r>
              <a:rPr lang="en-US" i="1" dirty="0"/>
              <a:t/>
            </a:r>
            <a:br>
              <a:rPr lang="en-US" i="1" dirty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>
                <a:effectLst/>
              </a:rPr>
              <a:t>External Support Continues to Grow</a:t>
            </a:r>
            <a:endParaRPr lang="en-US" dirty="0"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057400"/>
            <a:ext cx="7924800" cy="4267199"/>
          </a:xfrm>
        </p:spPr>
        <p:txBody>
          <a:bodyPr>
            <a:normAutofit/>
          </a:bodyPr>
          <a:lstStyle/>
          <a:p>
            <a:r>
              <a:rPr lang="en-US" sz="4000" i="1" dirty="0" smtClean="0"/>
              <a:t>12.5% increase in external support and sponsored research   </a:t>
            </a:r>
          </a:p>
          <a:p>
            <a:pPr marL="0" indent="0">
              <a:buNone/>
            </a:pPr>
            <a:endParaRPr lang="en-US" sz="4000" i="1" dirty="0"/>
          </a:p>
          <a:p>
            <a:r>
              <a:rPr lang="en-US" sz="4000" i="1" dirty="0" smtClean="0"/>
              <a:t>2013-14  $4.3M Academic Affairs</a:t>
            </a:r>
          </a:p>
          <a:p>
            <a:pPr marL="0" indent="0">
              <a:buNone/>
            </a:pPr>
            <a:endParaRPr lang="en-US" sz="4000" i="1" dirty="0" smtClean="0"/>
          </a:p>
          <a:p>
            <a:r>
              <a:rPr lang="en-US" sz="4000" i="1" dirty="0" smtClean="0"/>
              <a:t>$2.9M First in the World Grant</a:t>
            </a:r>
          </a:p>
          <a:p>
            <a:endParaRPr lang="en-US" i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171926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002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in the World Grant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400" dirty="0"/>
              <a:t>Transfer Student Collaborative with MVCC, CCC, OCC, On Point for College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1400" dirty="0"/>
              <a:t>Student Cohort</a:t>
            </a:r>
          </a:p>
          <a:p>
            <a:pPr lvl="1"/>
            <a:r>
              <a:rPr lang="en-US" sz="1400" dirty="0"/>
              <a:t>First </a:t>
            </a:r>
            <a:r>
              <a:rPr lang="en-US" sz="1400" dirty="0" smtClean="0"/>
              <a:t>generation college students</a:t>
            </a:r>
            <a:endParaRPr lang="en-US" sz="1400" dirty="0"/>
          </a:p>
          <a:p>
            <a:pPr lvl="1"/>
            <a:r>
              <a:rPr lang="en-US" sz="1400" dirty="0" smtClean="0"/>
              <a:t>Under-represented </a:t>
            </a:r>
            <a:endParaRPr lang="en-US" sz="1400" dirty="0"/>
          </a:p>
          <a:p>
            <a:pPr lvl="1"/>
            <a:r>
              <a:rPr lang="en-US" sz="1400" dirty="0" smtClean="0"/>
              <a:t>Low </a:t>
            </a:r>
            <a:r>
              <a:rPr lang="en-US" sz="1400" dirty="0"/>
              <a:t>income</a:t>
            </a:r>
          </a:p>
          <a:p>
            <a:endParaRPr lang="en-US" sz="800" dirty="0"/>
          </a:p>
          <a:p>
            <a:r>
              <a:rPr lang="en-US" sz="1400" dirty="0"/>
              <a:t>Key Program Components </a:t>
            </a:r>
          </a:p>
          <a:p>
            <a:pPr lvl="1"/>
            <a:r>
              <a:rPr lang="en-US" sz="1400" dirty="0"/>
              <a:t>Course alignment</a:t>
            </a:r>
          </a:p>
          <a:p>
            <a:pPr lvl="1"/>
            <a:r>
              <a:rPr lang="en-US" sz="1400" dirty="0"/>
              <a:t>Dual </a:t>
            </a:r>
            <a:r>
              <a:rPr lang="en-US" sz="1400" dirty="0" smtClean="0"/>
              <a:t>enrollments, articulations &amp; passports</a:t>
            </a:r>
            <a:endParaRPr lang="en-US" sz="1400" dirty="0"/>
          </a:p>
          <a:p>
            <a:pPr lvl="1"/>
            <a:r>
              <a:rPr lang="en-US" sz="1400" dirty="0"/>
              <a:t>Transfer course</a:t>
            </a:r>
          </a:p>
          <a:p>
            <a:pPr lvl="1"/>
            <a:r>
              <a:rPr lang="en-US" sz="1400" dirty="0"/>
              <a:t>Transfer ambassadors</a:t>
            </a:r>
          </a:p>
          <a:p>
            <a:pPr lvl="1"/>
            <a:r>
              <a:rPr lang="en-US" sz="1400" dirty="0"/>
              <a:t>Discipline based campus activities</a:t>
            </a:r>
          </a:p>
          <a:p>
            <a:endParaRPr lang="en-US" sz="800" dirty="0"/>
          </a:p>
          <a:p>
            <a:r>
              <a:rPr lang="en-US" sz="1400" dirty="0"/>
              <a:t>New Hires</a:t>
            </a:r>
          </a:p>
          <a:p>
            <a:pPr lvl="1"/>
            <a:r>
              <a:rPr lang="en-US" sz="1400" dirty="0"/>
              <a:t>9-10 new professional hires</a:t>
            </a:r>
          </a:p>
          <a:p>
            <a:pPr lvl="1"/>
            <a:r>
              <a:rPr lang="en-US" sz="1400" dirty="0"/>
              <a:t>2-3 Graduate Assistants</a:t>
            </a:r>
          </a:p>
          <a:p>
            <a:pPr lvl="1"/>
            <a:r>
              <a:rPr lang="en-US" sz="1400" dirty="0"/>
              <a:t>1 full-time secretary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1400" dirty="0"/>
              <a:t>Advisory Committee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14600"/>
            <a:ext cx="2594146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854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Discretionary Salary Awards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3200" dirty="0" smtClean="0"/>
              <a:t>Notification of DSA award via e-mail by the end of next week</a:t>
            </a:r>
          </a:p>
          <a:p>
            <a:r>
              <a:rPr lang="en-US" sz="3200" dirty="0" smtClean="0"/>
              <a:t>Award will be in paycheck dated December 17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</a:t>
            </a:r>
          </a:p>
          <a:p>
            <a:pPr lvl="1"/>
            <a:r>
              <a:rPr lang="en-US" sz="3200" dirty="0" smtClean="0"/>
              <a:t>Full-time awards—</a:t>
            </a:r>
            <a:r>
              <a:rPr lang="en-US" sz="3200" i="1" dirty="0" smtClean="0"/>
              <a:t>approximately</a:t>
            </a:r>
            <a:r>
              <a:rPr lang="en-US" sz="3200" dirty="0" smtClean="0"/>
              <a:t> $550 and $350</a:t>
            </a:r>
          </a:p>
          <a:p>
            <a:pPr lvl="1"/>
            <a:r>
              <a:rPr lang="en-US" sz="3200" dirty="0" smtClean="0"/>
              <a:t>Part-time awards—</a:t>
            </a:r>
            <a:r>
              <a:rPr lang="en-US" sz="3200" i="1" dirty="0" smtClean="0"/>
              <a:t>approximately</a:t>
            </a:r>
            <a:r>
              <a:rPr lang="en-US" sz="3200" dirty="0" smtClean="0"/>
              <a:t> $500 and $300</a:t>
            </a:r>
          </a:p>
        </p:txBody>
      </p:sp>
    </p:spTree>
    <p:extLst>
      <p:ext uri="{BB962C8B-B14F-4D97-AF65-F5344CB8AC3E}">
        <p14:creationId xmlns:p14="http://schemas.microsoft.com/office/powerpoint/2010/main" val="1149504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731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effectLst/>
              </a:rPr>
              <a:t>Completed Searches 2014</a:t>
            </a:r>
            <a:endParaRPr lang="en-US" dirty="0"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953000"/>
          </a:xfrm>
        </p:spPr>
        <p:txBody>
          <a:bodyPr>
            <a:normAutofit fontScale="25000" lnSpcReduction="20000"/>
          </a:bodyPr>
          <a:lstStyle/>
          <a:p>
            <a:endParaRPr lang="en-US" sz="4500" b="1" i="1" dirty="0" smtClean="0"/>
          </a:p>
          <a:p>
            <a:r>
              <a:rPr lang="en-US" sz="8000" b="1" dirty="0" smtClean="0"/>
              <a:t>TT Faculty Hires for 2014-15 </a:t>
            </a:r>
          </a:p>
          <a:p>
            <a:pPr lvl="1"/>
            <a:r>
              <a:rPr lang="en-US" sz="7600" dirty="0" smtClean="0"/>
              <a:t>Replacement TT Faculty (28) —New TT </a:t>
            </a:r>
            <a:r>
              <a:rPr lang="en-US" sz="7200" dirty="0" smtClean="0"/>
              <a:t>Faculty (3)  </a:t>
            </a:r>
          </a:p>
          <a:p>
            <a:pPr lvl="1"/>
            <a:r>
              <a:rPr lang="en-US" sz="7200" dirty="0" smtClean="0"/>
              <a:t>Diversity </a:t>
            </a:r>
            <a:r>
              <a:rPr lang="en-US" sz="7200" dirty="0"/>
              <a:t>increased by 18% </a:t>
            </a:r>
            <a:r>
              <a:rPr lang="en-US" sz="7200" dirty="0" smtClean="0"/>
              <a:t>with these hires</a:t>
            </a:r>
            <a:endParaRPr lang="en-US" sz="7200" dirty="0"/>
          </a:p>
          <a:p>
            <a:pPr marL="393192" lvl="1" indent="0">
              <a:buNone/>
            </a:pPr>
            <a:endParaRPr lang="en-US" sz="8000" dirty="0"/>
          </a:p>
          <a:p>
            <a:r>
              <a:rPr lang="en-US" sz="8000" b="1" dirty="0" smtClean="0"/>
              <a:t>Dean, CLAS </a:t>
            </a:r>
            <a:r>
              <a:rPr lang="en-US" sz="8000" dirty="0" smtClean="0"/>
              <a:t>(Adrienne McCormick, Ph.D.)</a:t>
            </a:r>
          </a:p>
          <a:p>
            <a:pPr marL="0" indent="0">
              <a:buNone/>
            </a:pPr>
            <a:endParaRPr lang="en-US" sz="8000" b="1" dirty="0"/>
          </a:p>
          <a:p>
            <a:r>
              <a:rPr lang="en-US" sz="8000" b="1" dirty="0" smtClean="0"/>
              <a:t>Assoc. Prov. for Research Development &amp; Admin.</a:t>
            </a:r>
            <a:r>
              <a:rPr lang="en-US" sz="8000" dirty="0" smtClean="0"/>
              <a:t> (Bill Bowers, Ph.D.)</a:t>
            </a:r>
          </a:p>
          <a:p>
            <a:pPr marL="393192" lvl="1" indent="0">
              <a:buNone/>
            </a:pPr>
            <a:endParaRPr lang="en-US" sz="8000" dirty="0" smtClean="0"/>
          </a:p>
          <a:p>
            <a:r>
              <a:rPr lang="en-US" sz="8000" b="1" dirty="0" smtClean="0"/>
              <a:t>Director of Center for Experiential Learning </a:t>
            </a:r>
            <a:r>
              <a:rPr lang="en-US" sz="8000" dirty="0" smtClean="0"/>
              <a:t>(Denise </a:t>
            </a:r>
            <a:r>
              <a:rPr lang="en-US" sz="8000" dirty="0" err="1" smtClean="0"/>
              <a:t>DiRienzo</a:t>
            </a:r>
            <a:r>
              <a:rPr lang="en-US" sz="8000" dirty="0" smtClean="0"/>
              <a:t>)</a:t>
            </a:r>
          </a:p>
          <a:p>
            <a:pPr marL="393192" lvl="1" indent="0">
              <a:buNone/>
            </a:pPr>
            <a:endParaRPr lang="en-US" sz="8000" dirty="0" smtClean="0"/>
          </a:p>
          <a:p>
            <a:r>
              <a:rPr lang="en-US" sz="8000" b="1" dirty="0" smtClean="0"/>
              <a:t>Student Success Specialists</a:t>
            </a:r>
            <a:r>
              <a:rPr lang="en-US" sz="8000" dirty="0" smtClean="0"/>
              <a:t> (Michelle Kent &amp; Daniel </a:t>
            </a:r>
            <a:r>
              <a:rPr lang="en-US" sz="8000" dirty="0" err="1" smtClean="0"/>
              <a:t>Lupa</a:t>
            </a:r>
            <a:r>
              <a:rPr lang="en-US" sz="8000" dirty="0" smtClean="0"/>
              <a:t>)</a:t>
            </a:r>
          </a:p>
          <a:p>
            <a:pPr marL="0" indent="0">
              <a:buNone/>
            </a:pPr>
            <a:endParaRPr lang="en-US" sz="8000" dirty="0"/>
          </a:p>
          <a:p>
            <a:r>
              <a:rPr lang="en-US" sz="8000" b="1" dirty="0"/>
              <a:t>Asst. Provost for Special </a:t>
            </a:r>
            <a:r>
              <a:rPr lang="en-US" sz="8000" b="1" dirty="0" smtClean="0"/>
              <a:t>Projects-“First in the World” </a:t>
            </a:r>
            <a:r>
              <a:rPr lang="en-US" sz="8000" dirty="0" smtClean="0"/>
              <a:t>(</a:t>
            </a:r>
            <a:r>
              <a:rPr lang="en-US" sz="8000" dirty="0"/>
              <a:t>Karen Valentino)</a:t>
            </a:r>
          </a:p>
          <a:p>
            <a:pPr marL="0" indent="0">
              <a:buNone/>
            </a:pPr>
            <a:endParaRPr lang="en-US" sz="8000" dirty="0" smtClean="0"/>
          </a:p>
          <a:p>
            <a:r>
              <a:rPr lang="en-US" sz="8000" b="1" dirty="0" smtClean="0"/>
              <a:t>Quest Coordinator </a:t>
            </a:r>
            <a:r>
              <a:rPr lang="en-US" sz="8000" dirty="0" smtClean="0"/>
              <a:t>(Norm Weiner)</a:t>
            </a:r>
          </a:p>
          <a:p>
            <a:pPr marL="393192" lvl="1" indent="0">
              <a:buNone/>
            </a:pPr>
            <a:endParaRPr lang="en-US" sz="8000" i="1" dirty="0" smtClean="0"/>
          </a:p>
          <a:p>
            <a:pPr marL="393192" lvl="1" indent="0">
              <a:buNone/>
            </a:pPr>
            <a:endParaRPr lang="en-US" sz="4500" i="1" dirty="0" smtClean="0"/>
          </a:p>
          <a:p>
            <a:pPr marL="0" indent="0">
              <a:buNone/>
            </a:pPr>
            <a:endParaRPr lang="en-US" sz="4000" i="1" dirty="0" smtClean="0"/>
          </a:p>
          <a:p>
            <a:endParaRPr lang="en-US" sz="4000" dirty="0"/>
          </a:p>
          <a:p>
            <a:endParaRPr lang="en-US" sz="40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171926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3670">
            <a:off x="6400466" y="1703406"/>
            <a:ext cx="2367851" cy="1578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15302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914400"/>
            <a:ext cx="5715000" cy="5791200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en-US" sz="5400" b="1" dirty="0"/>
              <a:t>Thank you</a:t>
            </a:r>
            <a:br>
              <a:rPr lang="en-US" sz="5400" b="1" dirty="0"/>
            </a:b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5400" b="1" dirty="0"/>
              <a:t>Best wishes for a </a:t>
            </a:r>
            <a:br>
              <a:rPr lang="en-US" sz="5400" b="1" dirty="0"/>
            </a:br>
            <a:r>
              <a:rPr lang="en-US" sz="5400" b="1" dirty="0"/>
              <a:t>Happy Thanksgiving</a:t>
            </a:r>
            <a:r>
              <a:rPr lang="en-US" sz="5400" b="1" dirty="0" smtClean="0"/>
              <a:t>!</a:t>
            </a:r>
            <a:br>
              <a:rPr lang="en-US" sz="5400" b="1" dirty="0" smtClean="0"/>
            </a:br>
            <a:r>
              <a:rPr lang="en-US" sz="5400" b="1" dirty="0"/>
              <a:t/>
            </a:r>
            <a:br>
              <a:rPr lang="en-US" sz="5400" b="1" dirty="0"/>
            </a:br>
            <a:endParaRPr lang="en-US" sz="5400" b="1" dirty="0"/>
          </a:p>
        </p:txBody>
      </p:sp>
      <p:pic>
        <p:nvPicPr>
          <p:cNvPr id="4" name="Picture 4" descr="C:\Users\abrantes\AppData\Local\Microsoft\Windows\Temporary Internet Files\Content.IE5\OO6W05G3\MP900422849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3300153" cy="40358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208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Searches During 2014-15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47472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Dean, SCMA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14 Replacement Faculty TT searches</a:t>
            </a:r>
          </a:p>
          <a:p>
            <a:endParaRPr lang="en-US" dirty="0"/>
          </a:p>
          <a:p>
            <a:r>
              <a:rPr lang="en-US" dirty="0" smtClean="0"/>
              <a:t>2 New TT search</a:t>
            </a:r>
          </a:p>
          <a:p>
            <a:pPr lvl="1"/>
            <a:r>
              <a:rPr lang="en-US" dirty="0" smtClean="0"/>
              <a:t>— 1 Grant Funded</a:t>
            </a:r>
          </a:p>
          <a:p>
            <a:endParaRPr lang="en-US" dirty="0"/>
          </a:p>
          <a:p>
            <a:r>
              <a:rPr lang="en-US" dirty="0"/>
              <a:t>Associate Director, </a:t>
            </a:r>
            <a:r>
              <a:rPr lang="en-US" dirty="0" smtClean="0"/>
              <a:t>OIEP</a:t>
            </a:r>
          </a:p>
          <a:p>
            <a:endParaRPr lang="en-US" dirty="0"/>
          </a:p>
          <a:p>
            <a:r>
              <a:rPr lang="en-US" dirty="0" smtClean="0"/>
              <a:t>Associate Dean, SOB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0121">
            <a:off x="5548636" y="4423185"/>
            <a:ext cx="3154680" cy="2103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2293">
            <a:off x="5824478" y="1524258"/>
            <a:ext cx="2880360" cy="192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478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>SUNY High-Needs Grants Awarded: </a:t>
            </a:r>
            <a:endParaRPr lang="en-US" dirty="0"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76400"/>
            <a:ext cx="8001000" cy="4602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/>
              <a:t>Supporting Faculty </a:t>
            </a:r>
            <a:r>
              <a:rPr lang="en-US" sz="4000" dirty="0" smtClean="0"/>
              <a:t>Costs:</a:t>
            </a:r>
          </a:p>
          <a:p>
            <a:pPr marL="0" indent="0" algn="ctr">
              <a:buNone/>
            </a:pPr>
            <a:endParaRPr lang="en-US" sz="4000" i="1" dirty="0"/>
          </a:p>
          <a:p>
            <a:r>
              <a:rPr lang="en-US" sz="4000" dirty="0" smtClean="0"/>
              <a:t>Bio Health Informatics Faculty  $85,000, renewable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Wireless Lab Director</a:t>
            </a:r>
          </a:p>
          <a:p>
            <a:pPr marL="393192" lvl="1" indent="0">
              <a:buNone/>
            </a:pPr>
            <a:r>
              <a:rPr lang="en-US" sz="3800" dirty="0"/>
              <a:t>$</a:t>
            </a:r>
            <a:r>
              <a:rPr lang="en-US" sz="3800" dirty="0" smtClean="0"/>
              <a:t>183,000, 3-yr step down</a:t>
            </a:r>
          </a:p>
          <a:p>
            <a:endParaRPr lang="en-US" sz="4000" i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171926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7168">
            <a:off x="6022560" y="4055938"/>
            <a:ext cx="2743200" cy="182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206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609600"/>
            <a:ext cx="86868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 smtClean="0">
                <a:effectLst/>
              </a:rPr>
              <a:t/>
            </a:r>
            <a:br>
              <a:rPr lang="en-US" i="1" dirty="0" smtClean="0">
                <a:effectLst/>
              </a:rPr>
            </a:br>
            <a:r>
              <a:rPr lang="en-US" i="1" dirty="0" smtClean="0">
                <a:effectLst/>
              </a:rPr>
              <a:t> </a:t>
            </a:r>
            <a:r>
              <a:rPr lang="en-US" dirty="0" smtClean="0">
                <a:effectLst/>
              </a:rPr>
              <a:t>Open</a:t>
            </a:r>
            <a:r>
              <a:rPr lang="en-US" i="1" dirty="0" smtClean="0">
                <a:effectLst/>
              </a:rPr>
              <a:t> </a:t>
            </a:r>
            <a:r>
              <a:rPr lang="en-US" dirty="0" smtClean="0">
                <a:effectLst/>
              </a:rPr>
              <a:t>SUNY Programs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599"/>
            <a:ext cx="8382000" cy="4419601"/>
          </a:xfrm>
        </p:spPr>
        <p:txBody>
          <a:bodyPr>
            <a:normAutofit/>
          </a:bodyPr>
          <a:lstStyle/>
          <a:p>
            <a:pPr lvl="1"/>
            <a:r>
              <a:rPr lang="en-US" sz="3800" dirty="0" smtClean="0"/>
              <a:t>MBA (2013)</a:t>
            </a:r>
          </a:p>
          <a:p>
            <a:pPr marL="393192" lvl="1" indent="0">
              <a:buNone/>
            </a:pPr>
            <a:endParaRPr lang="en-US" sz="3800" dirty="0" smtClean="0"/>
          </a:p>
          <a:p>
            <a:pPr lvl="1"/>
            <a:r>
              <a:rPr lang="en-US" sz="3800" dirty="0" smtClean="0"/>
              <a:t>MBA/Health Services (2013)</a:t>
            </a:r>
          </a:p>
          <a:p>
            <a:pPr marL="393192" lvl="1" indent="0">
              <a:buNone/>
            </a:pPr>
            <a:endParaRPr lang="en-US" sz="3800" dirty="0" smtClean="0"/>
          </a:p>
          <a:p>
            <a:pPr lvl="1"/>
            <a:r>
              <a:rPr lang="en-US" sz="3800" dirty="0" smtClean="0"/>
              <a:t>Health </a:t>
            </a:r>
            <a:r>
              <a:rPr lang="en-US" sz="3800" dirty="0"/>
              <a:t>and Wellness Graduate </a:t>
            </a:r>
            <a:r>
              <a:rPr lang="en-US" sz="3800" dirty="0" smtClean="0"/>
              <a:t>Certificate</a:t>
            </a:r>
            <a:r>
              <a:rPr lang="en-US" sz="3800" dirty="0"/>
              <a:t> </a:t>
            </a:r>
            <a:r>
              <a:rPr lang="en-US" sz="3800" dirty="0" smtClean="0"/>
              <a:t>(2014)</a:t>
            </a:r>
            <a:endParaRPr lang="en-US" sz="4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171926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7032">
            <a:off x="6259143" y="1492247"/>
            <a:ext cx="2606040" cy="1737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82114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Online Program Self-Study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000" dirty="0"/>
              <a:t>Institutional Readiness </a:t>
            </a:r>
            <a:r>
              <a:rPr lang="en-US" sz="4000" dirty="0" smtClean="0"/>
              <a:t>Plan:</a:t>
            </a:r>
          </a:p>
          <a:p>
            <a:pPr marL="0" indent="0">
              <a:buNone/>
            </a:pPr>
            <a:endParaRPr lang="en-US" sz="4000" i="1" dirty="0"/>
          </a:p>
          <a:p>
            <a:pPr lvl="1"/>
            <a:r>
              <a:rPr lang="en-US" sz="3800" dirty="0"/>
              <a:t>Best </a:t>
            </a:r>
            <a:r>
              <a:rPr lang="en-US" sz="3800" dirty="0" smtClean="0"/>
              <a:t>Practices</a:t>
            </a:r>
          </a:p>
          <a:p>
            <a:pPr lvl="2"/>
            <a:r>
              <a:rPr lang="en-US" sz="3500" dirty="0"/>
              <a:t>Technology support</a:t>
            </a:r>
          </a:p>
          <a:p>
            <a:pPr lvl="2"/>
            <a:r>
              <a:rPr lang="en-US" sz="3500" dirty="0"/>
              <a:t>Faculty support/workshops</a:t>
            </a:r>
          </a:p>
          <a:p>
            <a:pPr lvl="2"/>
            <a:r>
              <a:rPr lang="en-US" sz="3500" dirty="0"/>
              <a:t>Rubrics course </a:t>
            </a:r>
            <a:r>
              <a:rPr lang="en-US" sz="3500" dirty="0" smtClean="0"/>
              <a:t>quality/refresh</a:t>
            </a:r>
            <a:endParaRPr lang="en-US" sz="3800" dirty="0" smtClean="0"/>
          </a:p>
          <a:p>
            <a:pPr marL="393192" lvl="1" indent="0">
              <a:buNone/>
            </a:pPr>
            <a:endParaRPr lang="en-US" sz="3800" i="1" dirty="0"/>
          </a:p>
          <a:p>
            <a:pPr lvl="1"/>
            <a:r>
              <a:rPr lang="en-US" sz="3800" dirty="0"/>
              <a:t>Closing the </a:t>
            </a:r>
            <a:r>
              <a:rPr lang="en-US" sz="3800" dirty="0" smtClean="0"/>
              <a:t>Gaps</a:t>
            </a:r>
          </a:p>
          <a:p>
            <a:pPr lvl="2"/>
            <a:r>
              <a:rPr lang="en-US" sz="3500" dirty="0"/>
              <a:t>Remote proctoring high stakes testing</a:t>
            </a:r>
          </a:p>
          <a:p>
            <a:pPr lvl="2"/>
            <a:r>
              <a:rPr lang="en-US" sz="3500" dirty="0"/>
              <a:t>Disseminate distance learning policies</a:t>
            </a:r>
          </a:p>
          <a:p>
            <a:pPr lvl="2"/>
            <a:r>
              <a:rPr lang="en-US" sz="3500" dirty="0"/>
              <a:t>Online student community</a:t>
            </a:r>
          </a:p>
          <a:p>
            <a:pPr lvl="2"/>
            <a:r>
              <a:rPr lang="en-US" sz="3500" dirty="0"/>
              <a:t>Recruitment/retention part-time online students</a:t>
            </a:r>
          </a:p>
          <a:p>
            <a:pPr lvl="1"/>
            <a:endParaRPr lang="en-US" sz="3800" dirty="0"/>
          </a:p>
          <a:p>
            <a:pPr marL="393192" lvl="1" indent="0">
              <a:buNone/>
            </a:pPr>
            <a:endParaRPr lang="en-US" sz="3800" i="1" dirty="0"/>
          </a:p>
          <a:p>
            <a:endParaRPr lang="en-US" dirty="0"/>
          </a:p>
        </p:txBody>
      </p:sp>
      <p:pic>
        <p:nvPicPr>
          <p:cNvPr id="4" name="Picture 2" descr="C:\Users\dcarroll\AppData\Local\Microsoft\Windows\Temporary Internet Files\Content.IE5\VFLTAPTS\MC90043925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2496">
            <a:off x="6013778" y="2127578"/>
            <a:ext cx="2560320" cy="256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477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15240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effectLst/>
              </a:rPr>
              <a:t>New Centers/Labs Launched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81999" cy="469759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Active Aging and Community Engagement </a:t>
            </a:r>
            <a:r>
              <a:rPr lang="en-US" sz="2800" dirty="0" smtClean="0"/>
              <a:t>Center</a:t>
            </a:r>
          </a:p>
          <a:p>
            <a:pPr marL="0" indent="0">
              <a:buNone/>
            </a:pPr>
            <a:endParaRPr lang="en-US" sz="2800" i="1" dirty="0"/>
          </a:p>
          <a:p>
            <a:r>
              <a:rPr lang="en-US" sz="2800" dirty="0"/>
              <a:t>Advanced Wireless Systems Research (ADWISR) </a:t>
            </a:r>
            <a:r>
              <a:rPr lang="en-US" sz="2800" dirty="0" smtClean="0"/>
              <a:t>Center</a:t>
            </a:r>
          </a:p>
          <a:p>
            <a:pPr marL="0" indent="0">
              <a:buNone/>
            </a:pPr>
            <a:endParaRPr lang="en-US" sz="2800" i="1" dirty="0"/>
          </a:p>
          <a:p>
            <a:r>
              <a:rPr lang="en-US" sz="2800" dirty="0" smtClean="0"/>
              <a:t>Permaculture Living Lab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International Professional Achievement </a:t>
            </a:r>
            <a:r>
              <a:rPr lang="en-US" sz="2800" dirty="0" smtClean="0"/>
              <a:t>Academy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Arts and Humanities Center (in development)</a:t>
            </a:r>
            <a:endParaRPr lang="en-US" sz="2800" dirty="0"/>
          </a:p>
          <a:p>
            <a:pPr marL="0" indent="0">
              <a:buNone/>
            </a:pPr>
            <a:endParaRPr lang="en-US" sz="2800" i="1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71926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429000"/>
            <a:ext cx="2057400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85941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Center for Experiential Learning</a:t>
            </a:r>
            <a:endParaRPr lang="en-US" dirty="0"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47800"/>
            <a:ext cx="8382000" cy="4830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000" i="1" dirty="0" smtClean="0"/>
          </a:p>
          <a:p>
            <a:pPr lvl="1"/>
            <a:r>
              <a:rPr lang="en-US" sz="3800" dirty="0" smtClean="0"/>
              <a:t>New Director &amp; reorganization of staff roles &amp; responsibilities </a:t>
            </a:r>
          </a:p>
          <a:p>
            <a:pPr lvl="1"/>
            <a:r>
              <a:rPr lang="en-US" sz="3800" dirty="0" smtClean="0"/>
              <a:t>Strategic Priorities</a:t>
            </a:r>
          </a:p>
          <a:p>
            <a:pPr lvl="2"/>
            <a:r>
              <a:rPr lang="en-US" sz="3200" dirty="0" smtClean="0"/>
              <a:t>Develop a clearing house of opportunities/info for students &amp; faculty</a:t>
            </a:r>
          </a:p>
          <a:p>
            <a:pPr lvl="2"/>
            <a:r>
              <a:rPr lang="en-US" sz="3200" dirty="0" smtClean="0"/>
              <a:t>Easy access for increased participation</a:t>
            </a:r>
          </a:p>
          <a:p>
            <a:pPr lvl="2"/>
            <a:r>
              <a:rPr lang="en-US" sz="3200" dirty="0" smtClean="0"/>
              <a:t>Faculty advisory board</a:t>
            </a:r>
          </a:p>
          <a:p>
            <a:pPr lvl="2"/>
            <a:r>
              <a:rPr lang="en-US" sz="3200" dirty="0" smtClean="0"/>
              <a:t>Improve quality/variety of experiences</a:t>
            </a:r>
          </a:p>
          <a:p>
            <a:pPr marL="0" indent="0">
              <a:buNone/>
            </a:pPr>
            <a:endParaRPr lang="en-US" sz="4000" i="1" dirty="0" smtClean="0"/>
          </a:p>
          <a:p>
            <a:endParaRPr lang="en-US" sz="4000" i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171926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2708">
            <a:off x="7268734" y="2525731"/>
            <a:ext cx="1216102" cy="1433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237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Transfer </a:t>
            </a:r>
            <a:r>
              <a:rPr lang="en-US" sz="5400" dirty="0"/>
              <a:t>Student </a:t>
            </a:r>
            <a:r>
              <a:rPr lang="en-US" sz="5400" dirty="0" smtClean="0"/>
              <a:t>Success</a:t>
            </a:r>
            <a:endParaRPr lang="en-US" dirty="0"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47800"/>
            <a:ext cx="83820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i="1" dirty="0" smtClean="0"/>
          </a:p>
          <a:p>
            <a:pPr lvl="1"/>
            <a:r>
              <a:rPr lang="en-US" sz="3600" dirty="0" err="1"/>
              <a:t>Corie</a:t>
            </a:r>
            <a:r>
              <a:rPr lang="en-US" sz="3600" dirty="0"/>
              <a:t> </a:t>
            </a:r>
            <a:r>
              <a:rPr lang="en-US" sz="3600" dirty="0" err="1"/>
              <a:t>Kohlbach</a:t>
            </a:r>
            <a:r>
              <a:rPr lang="en-US" sz="3600" dirty="0"/>
              <a:t> and Mary Ann Preston will be meeting w/ depts. to review data on transfer student success</a:t>
            </a:r>
          </a:p>
          <a:p>
            <a:pPr lvl="1"/>
            <a:r>
              <a:rPr lang="en-US" sz="3600" dirty="0" smtClean="0"/>
              <a:t>Depts. to align courses/identify problem areas for students and share w/community colleges</a:t>
            </a:r>
          </a:p>
          <a:p>
            <a:pPr marL="393192" lvl="1" indent="0">
              <a:buNone/>
            </a:pPr>
            <a:endParaRPr lang="en-US" sz="3800" dirty="0" smtClean="0"/>
          </a:p>
          <a:p>
            <a:pPr lvl="1"/>
            <a:endParaRPr lang="en-US" sz="3500" dirty="0" smtClean="0"/>
          </a:p>
          <a:p>
            <a:pPr marL="0" indent="0">
              <a:buNone/>
            </a:pPr>
            <a:endParaRPr lang="en-US" sz="4000" i="1" dirty="0" smtClean="0"/>
          </a:p>
          <a:p>
            <a:endParaRPr lang="en-US" sz="4000" i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171926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83" y="3124200"/>
            <a:ext cx="2371725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372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3174</TotalTime>
  <Words>713</Words>
  <Application>Microsoft Office PowerPoint</Application>
  <PresentationFormat>On-screen Show (4:3)</PresentationFormat>
  <Paragraphs>184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November 24, 2014</vt:lpstr>
      <vt:lpstr>Completed Searches 2014</vt:lpstr>
      <vt:lpstr>       Searches During 2014-15 </vt:lpstr>
      <vt:lpstr>SUNY High-Needs Grants Awarded: </vt:lpstr>
      <vt:lpstr>  Open SUNY Programs</vt:lpstr>
      <vt:lpstr>Online Program Self-Study</vt:lpstr>
      <vt:lpstr>New Centers/Labs Launched</vt:lpstr>
      <vt:lpstr>Center for Experiential Learning</vt:lpstr>
      <vt:lpstr>Transfer Student Success</vt:lpstr>
      <vt:lpstr> International Student Success</vt:lpstr>
      <vt:lpstr>International Opportunities Expanded</vt:lpstr>
      <vt:lpstr>Roadmap for Comprehensive Internationalization</vt:lpstr>
      <vt:lpstr>New Testing Services</vt:lpstr>
      <vt:lpstr>Accreditation/Assessment Updates</vt:lpstr>
      <vt:lpstr>Winter Sessions—2014</vt:lpstr>
      <vt:lpstr>    First Annual SUNY Undergraduate Research Conference (SURC)</vt:lpstr>
      <vt:lpstr>    External Support Continues to Grow</vt:lpstr>
      <vt:lpstr>First in the World Grant</vt:lpstr>
      <vt:lpstr>Discretionary Salary Awards</vt:lpstr>
      <vt:lpstr>Thank you  Best wishes for a  Happy Thanksgiving!  </vt:lpstr>
    </vt:vector>
  </TitlesOfParts>
  <Company>SUNY Oswego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L Carroll</dc:creator>
  <cp:lastModifiedBy>Darlene M Abrantes</cp:lastModifiedBy>
  <cp:revision>120</cp:revision>
  <cp:lastPrinted>2014-10-29T19:40:38Z</cp:lastPrinted>
  <dcterms:created xsi:type="dcterms:W3CDTF">2013-01-03T19:27:36Z</dcterms:created>
  <dcterms:modified xsi:type="dcterms:W3CDTF">2014-11-24T19:21:07Z</dcterms:modified>
</cp:coreProperties>
</file>