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75" r:id="rId3"/>
    <p:sldId id="268" r:id="rId4"/>
    <p:sldId id="269" r:id="rId5"/>
    <p:sldId id="270" r:id="rId6"/>
    <p:sldId id="271" r:id="rId7"/>
    <p:sldId id="272" r:id="rId8"/>
    <p:sldId id="27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9" d="100"/>
          <a:sy n="239" d="100"/>
        </p:scale>
        <p:origin x="-1328" y="-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6AAD7-E3D0-3847-BACD-50C7A8D3D47E}" type="datetimeFigureOut">
              <a:rPr lang="en-US" smtClean="0"/>
              <a:t>3/23/15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2FFF5-DBA7-2243-AA47-B9D98F24B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06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87468"/>
            <a:ext cx="7315200" cy="194626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74898"/>
            <a:ext cx="7315200" cy="85847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547C-F169-47C2-A206-EB2551E4682C}" type="datetimeFigureOut">
              <a:rPr lang="en-US" smtClean="0"/>
              <a:t>3/23/15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C537F2-F238-464B-BDA7-773A45A290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547C-F169-47C2-A206-EB2551E4682C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37F2-F238-464B-BDA7-773A45A29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1" y="1370032"/>
            <a:ext cx="1492499" cy="33633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370032"/>
            <a:ext cx="5241476" cy="33633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547C-F169-47C2-A206-EB2551E4682C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37F2-F238-464B-BDA7-773A45A29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547C-F169-47C2-A206-EB2551E4682C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37F2-F238-464B-BDA7-773A45A29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3179"/>
            <a:ext cx="7315200" cy="970194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898823"/>
            <a:ext cx="7315200" cy="8238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547C-F169-47C2-A206-EB2551E4682C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37F2-F238-464B-BDA7-773A45A29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547C-F169-47C2-A206-EB2551E4682C}" type="datetimeFigureOut">
              <a:rPr lang="en-US" smtClean="0"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37F2-F238-464B-BDA7-773A45A2902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057400"/>
            <a:ext cx="3566160" cy="26951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057401"/>
            <a:ext cx="3566160" cy="26967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057400"/>
            <a:ext cx="3364992" cy="46634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057400"/>
            <a:ext cx="3362062" cy="46634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547C-F169-47C2-A206-EB2551E4682C}" type="datetimeFigureOut">
              <a:rPr lang="en-US" smtClean="0"/>
              <a:t>3/23/15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37F2-F238-464B-BDA7-773A45A2902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2537460"/>
            <a:ext cx="3566160" cy="2215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2537460"/>
            <a:ext cx="3566160" cy="2215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547C-F169-47C2-A206-EB2551E4682C}" type="datetimeFigureOut">
              <a:rPr lang="en-US" smtClean="0"/>
              <a:t>3/23/15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37F2-F238-464B-BDA7-773A45A29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547C-F169-47C2-A206-EB2551E4682C}" type="datetimeFigureOut">
              <a:rPr lang="en-US" smtClean="0"/>
              <a:t>3/23/15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37F2-F238-464B-BDA7-773A45A29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69022"/>
            <a:ext cx="2950936" cy="162976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370032"/>
            <a:ext cx="4207848" cy="3357461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45822"/>
            <a:ext cx="2950936" cy="1684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547C-F169-47C2-A206-EB2551E4682C}" type="datetimeFigureOut">
              <a:rPr lang="en-US" smtClean="0"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37F2-F238-464B-BDA7-773A45A29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2953512" cy="1632204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14500"/>
            <a:ext cx="4038600" cy="25146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44952"/>
            <a:ext cx="2953512" cy="16870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547C-F169-47C2-A206-EB2551E4682C}" type="datetimeFigureOut">
              <a:rPr lang="en-US" smtClean="0"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37F2-F238-464B-BDA7-773A45A29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430355"/>
            <a:ext cx="86236" cy="429237"/>
          </a:xfrm>
          <a:prstGeom prst="rect">
            <a:avLst/>
          </a:prstGeom>
          <a:solidFill>
            <a:srgbClr val="FFB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430355"/>
            <a:ext cx="576072" cy="4292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158537"/>
            <a:ext cx="7315200" cy="865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77375"/>
            <a:ext cx="7315200" cy="2654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411597"/>
            <a:ext cx="1189132" cy="2234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4F0547C-F169-47C2-A206-EB2551E4682C}" type="datetimeFigureOut">
              <a:rPr lang="en-US" smtClean="0"/>
              <a:t>3/23/15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6" y="411598"/>
            <a:ext cx="941203" cy="226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2C537F2-F238-464B-BDA7-773A45A2902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9" y="641968"/>
            <a:ext cx="2246489" cy="22592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pic>
        <p:nvPicPr>
          <p:cNvPr id="16" name="Picture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6" y="4629149"/>
            <a:ext cx="1375258" cy="434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00150"/>
            <a:ext cx="8534400" cy="914400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</a:rPr>
              <a:t>ORSP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900" y="3237276"/>
            <a:ext cx="7696200" cy="1239474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dirty="0" smtClean="0"/>
              <a:t>Bill Bowers, Ph.D.</a:t>
            </a:r>
          </a:p>
          <a:p>
            <a:pPr algn="ctr"/>
            <a:r>
              <a:rPr lang="en-US" dirty="0" smtClean="0"/>
              <a:t>Associate Provost for Research Development and Administration</a:t>
            </a:r>
            <a:endParaRPr lang="en-US" dirty="0"/>
          </a:p>
          <a:p>
            <a:pPr algn="ctr"/>
            <a:r>
              <a:rPr lang="en-US" dirty="0" smtClean="0"/>
              <a:t>Office of Research and Sponsored Programs (ORSP)</a:t>
            </a:r>
          </a:p>
          <a:p>
            <a:pPr algn="ctr"/>
            <a:r>
              <a:rPr lang="en-US" dirty="0" smtClean="0"/>
              <a:t>State </a:t>
            </a:r>
            <a:r>
              <a:rPr lang="en-US" dirty="0"/>
              <a:t>University of New York at </a:t>
            </a:r>
            <a:r>
              <a:rPr lang="en-US" dirty="0" smtClean="0"/>
              <a:t>Oswego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March 23, 2015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96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3350"/>
            <a:ext cx="7315200" cy="865573"/>
          </a:xfrm>
        </p:spPr>
        <p:txBody>
          <a:bodyPr/>
          <a:lstStyle/>
          <a:p>
            <a:r>
              <a:rPr lang="en-US" dirty="0" smtClean="0"/>
              <a:t>What is ORSP?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0705"/>
            <a:ext cx="7315200" cy="2654645"/>
          </a:xfrm>
        </p:spPr>
        <p:txBody>
          <a:bodyPr/>
          <a:lstStyle/>
          <a:p>
            <a:pPr marL="45720" indent="0">
              <a:buNone/>
            </a:pPr>
            <a:r>
              <a:rPr lang="en-US" dirty="0"/>
              <a:t>The Office of Research and Sponsored Programs (ORSP) is responsible for the development, coordination and financial management of all contracts and </a:t>
            </a:r>
            <a:r>
              <a:rPr lang="en-US" dirty="0" smtClean="0"/>
              <a:t>external grants </a:t>
            </a:r>
            <a:r>
              <a:rPr lang="en-US" dirty="0"/>
              <a:t>at the College. </a:t>
            </a:r>
          </a:p>
        </p:txBody>
      </p:sp>
    </p:spTree>
    <p:extLst>
      <p:ext uri="{BB962C8B-B14F-4D97-AF65-F5344CB8AC3E}">
        <p14:creationId xmlns:p14="http://schemas.microsoft.com/office/powerpoint/2010/main" val="1058350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5977"/>
            <a:ext cx="7315200" cy="865573"/>
          </a:xfrm>
        </p:spPr>
        <p:txBody>
          <a:bodyPr/>
          <a:lstStyle/>
          <a:p>
            <a:r>
              <a:rPr lang="en-US" dirty="0"/>
              <a:t>What does ORSP do?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7200" y="1037033"/>
            <a:ext cx="4023360" cy="3590544"/>
            <a:chOff x="457200" y="1037033"/>
            <a:chExt cx="4023360" cy="3590544"/>
          </a:xfrm>
        </p:grpSpPr>
        <p:sp>
          <p:nvSpPr>
            <p:cNvPr id="5" name="Content Placeholder 3"/>
            <p:cNvSpPr txBox="1">
              <a:spLocks/>
            </p:cNvSpPr>
            <p:nvPr/>
          </p:nvSpPr>
          <p:spPr>
            <a:xfrm>
              <a:off x="457200" y="1608533"/>
              <a:ext cx="4023360" cy="3019044"/>
            </a:xfrm>
            <a:prstGeom prst="rect">
              <a:avLst/>
            </a:prstGeom>
          </p:spPr>
          <p:txBody>
            <a:bodyPr>
              <a:normAutofit fontScale="92500"/>
            </a:bodyPr>
            <a:lstStyle>
              <a:lvl1pPr marL="228600" indent="-182880" algn="l" defTabSz="914400" rtl="0" eaLnBrk="1" latinLnBrk="0" hangingPunct="1">
                <a:spcBef>
                  <a:spcPct val="20000"/>
                </a:spcBef>
                <a:buClr>
                  <a:schemeClr val="tx2">
                    <a:lumMod val="60000"/>
                    <a:lumOff val="40000"/>
                  </a:schemeClr>
                </a:buClr>
                <a:buFont typeface="Wingdings" charset="2"/>
                <a:buChar char="§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2920" indent="-182880" algn="l" defTabSz="914400" rtl="0" eaLnBrk="1" latinLnBrk="0" hangingPunct="1">
                <a:spcBef>
                  <a:spcPct val="20000"/>
                </a:spcBef>
                <a:buClr>
                  <a:schemeClr val="tx2">
                    <a:lumMod val="60000"/>
                    <a:lumOff val="40000"/>
                  </a:schemeClr>
                </a:buClr>
                <a:buFont typeface="Wingdings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-182880" algn="l" defTabSz="914400" rtl="0" eaLnBrk="1" latinLnBrk="0" hangingPunct="1">
                <a:spcBef>
                  <a:spcPct val="20000"/>
                </a:spcBef>
                <a:buClr>
                  <a:schemeClr val="tx2">
                    <a:lumMod val="60000"/>
                    <a:lumOff val="40000"/>
                  </a:schemeClr>
                </a:buClr>
                <a:buFont typeface="Wingdings" charset="2"/>
                <a:buChar char="§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400" indent="-182880" algn="l" defTabSz="914400" rtl="0" eaLnBrk="1" latinLnBrk="0" hangingPunct="1">
                <a:spcBef>
                  <a:spcPct val="20000"/>
                </a:spcBef>
                <a:buClr>
                  <a:schemeClr val="tx2">
                    <a:lumMod val="60000"/>
                    <a:lumOff val="40000"/>
                  </a:schemeClr>
                </a:buClr>
                <a:buFont typeface="Wingdings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3000" indent="-182880" algn="l" defTabSz="914400" rtl="0" eaLnBrk="1" latinLnBrk="0" hangingPunct="1">
                <a:spcBef>
                  <a:spcPct val="20000"/>
                </a:spcBef>
                <a:buClr>
                  <a:schemeClr val="tx2">
                    <a:lumMod val="60000"/>
                    <a:lumOff val="40000"/>
                  </a:schemeClr>
                </a:buClr>
                <a:buFont typeface="Wingdings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71600" indent="-182880" algn="l" defTabSz="914400" rtl="0" eaLnBrk="1" latinLnBrk="0" hangingPunct="1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00200" indent="-182880" algn="l" defTabSz="914400" rtl="0" eaLnBrk="1" latinLnBrk="0" hangingPunct="1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28800" indent="-182880" algn="l" defTabSz="914400" rtl="0" eaLnBrk="1" latinLnBrk="0" hangingPunct="1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defTabSz="914400" rtl="0" eaLnBrk="1" latinLnBrk="0" hangingPunct="1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lvl="1"/>
              <a:r>
                <a:rPr lang="en-US" dirty="0" smtClean="0"/>
                <a:t>Identifies new funding opportunities</a:t>
              </a:r>
            </a:p>
            <a:p>
              <a:pPr marL="285750" lvl="1"/>
              <a:r>
                <a:rPr lang="en-US" dirty="0" smtClean="0"/>
                <a:t>Interprets agency guidelines and assist in completion of forms</a:t>
              </a:r>
            </a:p>
            <a:p>
              <a:pPr marL="285750" lvl="1"/>
              <a:r>
                <a:rPr lang="en-US" dirty="0" smtClean="0"/>
                <a:t>Provides proposal text editing</a:t>
              </a:r>
            </a:p>
            <a:p>
              <a:pPr marL="285750" lvl="1"/>
              <a:r>
                <a:rPr lang="en-US" dirty="0" smtClean="0"/>
                <a:t>Assists in derivation of an appropriate inclusive budget</a:t>
              </a:r>
            </a:p>
            <a:p>
              <a:pPr marL="285750" lvl="1"/>
              <a:r>
                <a:rPr lang="en-US" dirty="0" smtClean="0"/>
                <a:t>Obtains necessary administrative approvals</a:t>
              </a:r>
            </a:p>
            <a:p>
              <a:pPr marL="285750" lvl="1"/>
              <a:r>
                <a:rPr lang="en-US" dirty="0" smtClean="0"/>
                <a:t>Submits proposals by mail or electronically</a:t>
              </a:r>
            </a:p>
            <a:p>
              <a:pPr marL="285750" lvl="1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773104" y="1037033"/>
              <a:ext cx="13915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Pre-Award</a:t>
              </a:r>
              <a:endParaRPr lang="en-US" sz="20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681728" y="1037033"/>
            <a:ext cx="3928872" cy="3592117"/>
            <a:chOff x="4681728" y="1037033"/>
            <a:chExt cx="3928872" cy="3592117"/>
          </a:xfrm>
        </p:grpSpPr>
        <p:sp>
          <p:nvSpPr>
            <p:cNvPr id="6" name="Content Placeholder 4"/>
            <p:cNvSpPr txBox="1">
              <a:spLocks/>
            </p:cNvSpPr>
            <p:nvPr/>
          </p:nvSpPr>
          <p:spPr>
            <a:xfrm>
              <a:off x="4681728" y="1608346"/>
              <a:ext cx="3928872" cy="3020804"/>
            </a:xfrm>
            <a:prstGeom prst="rect">
              <a:avLst/>
            </a:prstGeom>
          </p:spPr>
          <p:txBody>
            <a:bodyPr>
              <a:normAutofit fontScale="92500" lnSpcReduction="20000"/>
            </a:bodyPr>
            <a:lstStyle>
              <a:lvl1pPr marL="228600" indent="-182880" algn="l" defTabSz="914400" rtl="0" eaLnBrk="1" latinLnBrk="0" hangingPunct="1">
                <a:spcBef>
                  <a:spcPct val="20000"/>
                </a:spcBef>
                <a:buClr>
                  <a:schemeClr val="tx2">
                    <a:lumMod val="60000"/>
                    <a:lumOff val="40000"/>
                  </a:schemeClr>
                </a:buClr>
                <a:buFont typeface="Wingdings" charset="2"/>
                <a:buChar char="§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2920" indent="-182880" algn="l" defTabSz="914400" rtl="0" eaLnBrk="1" latinLnBrk="0" hangingPunct="1">
                <a:spcBef>
                  <a:spcPct val="20000"/>
                </a:spcBef>
                <a:buClr>
                  <a:schemeClr val="tx2">
                    <a:lumMod val="60000"/>
                    <a:lumOff val="40000"/>
                  </a:schemeClr>
                </a:buClr>
                <a:buFont typeface="Wingdings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-182880" algn="l" defTabSz="914400" rtl="0" eaLnBrk="1" latinLnBrk="0" hangingPunct="1">
                <a:spcBef>
                  <a:spcPct val="20000"/>
                </a:spcBef>
                <a:buClr>
                  <a:schemeClr val="tx2">
                    <a:lumMod val="60000"/>
                    <a:lumOff val="40000"/>
                  </a:schemeClr>
                </a:buClr>
                <a:buFont typeface="Wingdings" charset="2"/>
                <a:buChar char="§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400" indent="-182880" algn="l" defTabSz="914400" rtl="0" eaLnBrk="1" latinLnBrk="0" hangingPunct="1">
                <a:spcBef>
                  <a:spcPct val="20000"/>
                </a:spcBef>
                <a:buClr>
                  <a:schemeClr val="tx2">
                    <a:lumMod val="60000"/>
                    <a:lumOff val="40000"/>
                  </a:schemeClr>
                </a:buClr>
                <a:buFont typeface="Wingdings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3000" indent="-182880" algn="l" defTabSz="914400" rtl="0" eaLnBrk="1" latinLnBrk="0" hangingPunct="1">
                <a:spcBef>
                  <a:spcPct val="20000"/>
                </a:spcBef>
                <a:buClr>
                  <a:schemeClr val="tx2">
                    <a:lumMod val="60000"/>
                    <a:lumOff val="40000"/>
                  </a:schemeClr>
                </a:buClr>
                <a:buFont typeface="Wingdings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71600" indent="-182880" algn="l" defTabSz="914400" rtl="0" eaLnBrk="1" latinLnBrk="0" hangingPunct="1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00200" indent="-182880" algn="l" defTabSz="914400" rtl="0" eaLnBrk="1" latinLnBrk="0" hangingPunct="1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28800" indent="-182880" algn="l" defTabSz="914400" rtl="0" eaLnBrk="1" latinLnBrk="0" hangingPunct="1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defTabSz="914400" rtl="0" eaLnBrk="1" latinLnBrk="0" hangingPunct="1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  <a:spcAft>
                  <a:spcPts val="1200"/>
                </a:spcAft>
              </a:pPr>
              <a:r>
                <a:rPr lang="en-US" dirty="0" smtClean="0"/>
                <a:t>Administers payroll, </a:t>
              </a:r>
              <a:r>
                <a:rPr lang="en-US" dirty="0" smtClean="0"/>
                <a:t>performs </a:t>
              </a:r>
              <a:r>
                <a:rPr lang="en-US" dirty="0" smtClean="0"/>
                <a:t>purchasing, and </a:t>
              </a:r>
              <a:r>
                <a:rPr lang="en-US" dirty="0" smtClean="0"/>
                <a:t>processes </a:t>
              </a:r>
              <a:r>
                <a:rPr lang="en-US" dirty="0" smtClean="0"/>
                <a:t>reimbursements</a:t>
              </a:r>
            </a:p>
            <a:p>
              <a:pPr>
                <a:spcBef>
                  <a:spcPts val="0"/>
                </a:spcBef>
                <a:spcAft>
                  <a:spcPts val="1200"/>
                </a:spcAft>
              </a:pPr>
              <a:r>
                <a:rPr lang="en-US" dirty="0" smtClean="0"/>
                <a:t>Monitors accounts payable / receivable</a:t>
              </a:r>
            </a:p>
            <a:p>
              <a:pPr>
                <a:spcBef>
                  <a:spcPts val="0"/>
                </a:spcBef>
                <a:spcAft>
                  <a:spcPts val="1200"/>
                </a:spcAft>
              </a:pPr>
              <a:r>
                <a:rPr lang="en-US" dirty="0" smtClean="0"/>
                <a:t>Prepares interim and final fiscal reports </a:t>
              </a:r>
            </a:p>
            <a:p>
              <a:pPr>
                <a:spcBef>
                  <a:spcPts val="0"/>
                </a:spcBef>
                <a:spcAft>
                  <a:spcPts val="1200"/>
                </a:spcAft>
              </a:pPr>
              <a:r>
                <a:rPr lang="en-US" dirty="0" smtClean="0"/>
                <a:t>Serves as College representative for audits of sponsored accounts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893344" y="1037033"/>
              <a:ext cx="150564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Post-Award</a:t>
              </a:r>
              <a:endParaRPr lang="en-US" sz="2000" dirty="0"/>
            </a:p>
          </p:txBody>
        </p:sp>
      </p:grpSp>
      <p:pic>
        <p:nvPicPr>
          <p:cNvPr id="9" name="Picture 8" descr="combo_black_small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4705350"/>
            <a:ext cx="571500" cy="369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771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3350"/>
            <a:ext cx="7315200" cy="865573"/>
          </a:xfrm>
        </p:spPr>
        <p:txBody>
          <a:bodyPr/>
          <a:lstStyle/>
          <a:p>
            <a:r>
              <a:rPr lang="en-US" dirty="0"/>
              <a:t>What is my role?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76351"/>
            <a:ext cx="7315200" cy="3455670"/>
          </a:xfrm>
        </p:spPr>
        <p:txBody>
          <a:bodyPr>
            <a:normAutofit/>
          </a:bodyPr>
          <a:lstStyle/>
          <a:p>
            <a:r>
              <a:rPr lang="en-US" dirty="0" smtClean="0"/>
              <a:t>Assist faculty/staff/students to </a:t>
            </a:r>
            <a:r>
              <a:rPr lang="en-US" dirty="0"/>
              <a:t>identify </a:t>
            </a:r>
            <a:r>
              <a:rPr lang="en-US" dirty="0" smtClean="0"/>
              <a:t>research, scholarly, and creative funding opportunities</a:t>
            </a:r>
            <a:r>
              <a:rPr lang="en-US" dirty="0"/>
              <a:t>;</a:t>
            </a:r>
          </a:p>
          <a:p>
            <a:r>
              <a:rPr lang="en-US" dirty="0" smtClean="0"/>
              <a:t>Encourage </a:t>
            </a:r>
            <a:r>
              <a:rPr lang="en-US" dirty="0"/>
              <a:t>collaboration, particularly across </a:t>
            </a:r>
            <a:r>
              <a:rPr lang="en-US" dirty="0" smtClean="0"/>
              <a:t>disciplines; </a:t>
            </a:r>
            <a:endParaRPr lang="en-US" dirty="0"/>
          </a:p>
          <a:p>
            <a:r>
              <a:rPr lang="en-US" dirty="0" smtClean="0"/>
              <a:t>Serve </a:t>
            </a:r>
            <a:r>
              <a:rPr lang="en-US" i="1" dirty="0" smtClean="0"/>
              <a:t>ex </a:t>
            </a:r>
            <a:r>
              <a:rPr lang="en-US" i="1" dirty="0"/>
              <a:t>officio </a:t>
            </a:r>
            <a:r>
              <a:rPr lang="en-US" dirty="0" smtClean="0"/>
              <a:t>role</a:t>
            </a:r>
            <a:r>
              <a:rPr lang="en-US" i="1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faculty advisory committees;</a:t>
            </a:r>
          </a:p>
          <a:p>
            <a:r>
              <a:rPr lang="en-US" dirty="0" smtClean="0"/>
              <a:t>Network </a:t>
            </a:r>
            <a:r>
              <a:rPr lang="en-US" dirty="0"/>
              <a:t>with funding agencies, foundations and other granting </a:t>
            </a:r>
            <a:r>
              <a:rPr lang="en-US" dirty="0" smtClean="0"/>
              <a:t>entities; and</a:t>
            </a:r>
            <a:endParaRPr lang="en-US" dirty="0"/>
          </a:p>
          <a:p>
            <a:r>
              <a:rPr lang="en-US" dirty="0" smtClean="0"/>
              <a:t>Promote </a:t>
            </a:r>
            <a:r>
              <a:rPr lang="en-US" dirty="0"/>
              <a:t>and </a:t>
            </a:r>
            <a:r>
              <a:rPr lang="en-US" dirty="0" smtClean="0"/>
              <a:t>advocate for the </a:t>
            </a:r>
            <a:r>
              <a:rPr lang="en-US" dirty="0"/>
              <a:t>research agenda on campus both to the campus administration, as well as the </a:t>
            </a:r>
            <a:r>
              <a:rPr lang="en-US" dirty="0" smtClean="0"/>
              <a:t>research </a:t>
            </a:r>
            <a:r>
              <a:rPr lang="en-US" dirty="0"/>
              <a:t>community.</a:t>
            </a:r>
          </a:p>
        </p:txBody>
      </p:sp>
    </p:spTree>
    <p:extLst>
      <p:ext uri="{BB962C8B-B14F-4D97-AF65-F5344CB8AC3E}">
        <p14:creationId xmlns:p14="http://schemas.microsoft.com/office/powerpoint/2010/main" val="846446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95350"/>
            <a:ext cx="7315200" cy="3395587"/>
          </a:xfrm>
        </p:spPr>
        <p:txBody>
          <a:bodyPr>
            <a:normAutofit fontScale="90000"/>
          </a:bodyPr>
          <a:lstStyle/>
          <a:p>
            <a:r>
              <a:rPr lang="en-US" dirty="0"/>
              <a:t>What </a:t>
            </a:r>
            <a:r>
              <a:rPr lang="en-US" dirty="0" smtClean="0"/>
              <a:t>are we implementing </a:t>
            </a:r>
            <a:r>
              <a:rPr lang="en-US" dirty="0"/>
              <a:t>to improve the experience of </a:t>
            </a:r>
            <a:r>
              <a:rPr lang="en-US" dirty="0" smtClean="0"/>
              <a:t>faculty/staff/students involved in pre- and post</a:t>
            </a:r>
            <a:r>
              <a:rPr lang="en-US" dirty="0"/>
              <a:t>-award </a:t>
            </a:r>
            <a:r>
              <a:rPr lang="en-US" dirty="0" smtClean="0"/>
              <a:t>activities?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710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3350"/>
            <a:ext cx="7315200" cy="865573"/>
          </a:xfrm>
        </p:spPr>
        <p:txBody>
          <a:bodyPr/>
          <a:lstStyle/>
          <a:p>
            <a:r>
              <a:rPr lang="en-US" dirty="0" smtClean="0"/>
              <a:t>New ORSP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00150"/>
            <a:ext cx="7315200" cy="3455670"/>
          </a:xfrm>
        </p:spPr>
        <p:txBody>
          <a:bodyPr>
            <a:normAutofit/>
          </a:bodyPr>
          <a:lstStyle/>
          <a:p>
            <a:pPr marL="282575" lvl="1" indent="-282575"/>
            <a:r>
              <a:rPr lang="en-US" dirty="0" smtClean="0"/>
              <a:t>Near-term</a:t>
            </a:r>
          </a:p>
          <a:p>
            <a:pPr marL="465455" lvl="2" indent="-282575"/>
            <a:r>
              <a:rPr lang="en-US" dirty="0" smtClean="0"/>
              <a:t>Reallocation of </a:t>
            </a:r>
            <a:r>
              <a:rPr lang="en-US" dirty="0"/>
              <a:t>duties/</a:t>
            </a:r>
            <a:r>
              <a:rPr lang="en-US" dirty="0" smtClean="0"/>
              <a:t>optimization of workload for staff</a:t>
            </a:r>
            <a:endParaRPr lang="en-US" dirty="0"/>
          </a:p>
          <a:p>
            <a:pPr marL="465455" lvl="2" indent="-282575"/>
            <a:r>
              <a:rPr lang="en-US" dirty="0" smtClean="0"/>
              <a:t>Upgrades </a:t>
            </a:r>
            <a:r>
              <a:rPr lang="en-US" dirty="0"/>
              <a:t>to digital documentation, reporting, and purchasing procedures</a:t>
            </a:r>
          </a:p>
          <a:p>
            <a:pPr marL="465455" lvl="2" indent="-282575"/>
            <a:r>
              <a:rPr lang="en-US" dirty="0"/>
              <a:t>Initiation of campus-wide listening tour</a:t>
            </a:r>
          </a:p>
          <a:p>
            <a:pPr marL="465455" lvl="2" indent="-282575"/>
            <a:r>
              <a:rPr lang="en-US" dirty="0" smtClean="0"/>
              <a:t>Improvement in communication and transparency</a:t>
            </a:r>
            <a:endParaRPr lang="en-US" dirty="0"/>
          </a:p>
          <a:p>
            <a:pPr marL="465455" lvl="2" indent="-282575"/>
            <a:r>
              <a:rPr lang="en-US" dirty="0" smtClean="0"/>
              <a:t>Establishment of </a:t>
            </a:r>
            <a:r>
              <a:rPr lang="en-US" dirty="0"/>
              <a:t>clear policies and procedures</a:t>
            </a:r>
          </a:p>
          <a:p>
            <a:pPr marL="282575" lvl="1" indent="-282575"/>
            <a:r>
              <a:rPr lang="en-US" dirty="0" smtClean="0"/>
              <a:t>Longer-term</a:t>
            </a:r>
          </a:p>
          <a:p>
            <a:pPr marL="465455" lvl="2" indent="-282575"/>
            <a:r>
              <a:rPr lang="en-US" dirty="0" smtClean="0"/>
              <a:t>Creation of </a:t>
            </a:r>
            <a:r>
              <a:rPr lang="en-US" dirty="0"/>
              <a:t>department and faculty-specific funding plans</a:t>
            </a:r>
          </a:p>
          <a:p>
            <a:pPr marL="465455" lvl="2" indent="-282575"/>
            <a:r>
              <a:rPr lang="en-US" dirty="0" smtClean="0"/>
              <a:t>Introduction of </a:t>
            </a:r>
            <a:r>
              <a:rPr lang="en-US" dirty="0"/>
              <a:t>department-level strategies to increase likelihood for funding </a:t>
            </a:r>
            <a:r>
              <a:rPr lang="en-US" dirty="0" smtClean="0"/>
              <a:t>success</a:t>
            </a:r>
          </a:p>
          <a:p>
            <a:pPr marL="465455" lvl="2" indent="-282575"/>
            <a:r>
              <a:rPr lang="en-US" dirty="0" smtClean="0"/>
              <a:t>Exploration of incentive models for promoting funding growth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387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5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8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6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8377"/>
            <a:ext cx="7315200" cy="713173"/>
          </a:xfrm>
        </p:spPr>
        <p:txBody>
          <a:bodyPr/>
          <a:lstStyle/>
          <a:p>
            <a:r>
              <a:rPr lang="en-US" dirty="0" smtClean="0"/>
              <a:t>How can you help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23950"/>
            <a:ext cx="7315200" cy="3505200"/>
          </a:xfrm>
        </p:spPr>
        <p:txBody>
          <a:bodyPr>
            <a:normAutofit/>
          </a:bodyPr>
          <a:lstStyle/>
          <a:p>
            <a:pPr marL="282575" lvl="1" indent="-282575"/>
            <a:r>
              <a:rPr lang="en-US" sz="2000" dirty="0" smtClean="0"/>
              <a:t>Fill out a faculty profile form on the ORSP website or email me a list of your research/scholarly/creative activities.</a:t>
            </a:r>
          </a:p>
          <a:p>
            <a:pPr marL="282575" lvl="1" indent="-282575"/>
            <a:r>
              <a:rPr lang="en-US" sz="2000" dirty="0" smtClean="0"/>
              <a:t>Invite </a:t>
            </a:r>
            <a:r>
              <a:rPr lang="en-US" sz="2000" dirty="0"/>
              <a:t>me to department and sub-group meetings to </a:t>
            </a:r>
            <a:r>
              <a:rPr lang="en-US" sz="2000" dirty="0" smtClean="0"/>
              <a:t>relay the </a:t>
            </a:r>
            <a:r>
              <a:rPr lang="en-US" sz="2000" dirty="0"/>
              <a:t>types of projects </a:t>
            </a:r>
            <a:r>
              <a:rPr lang="en-US" sz="2000" dirty="0" smtClean="0"/>
              <a:t>on which you </a:t>
            </a:r>
            <a:r>
              <a:rPr lang="en-US" sz="2000" dirty="0"/>
              <a:t>are </a:t>
            </a:r>
            <a:r>
              <a:rPr lang="en-US" sz="2000" dirty="0" smtClean="0"/>
              <a:t>working.</a:t>
            </a:r>
            <a:endParaRPr lang="en-US" sz="2000" dirty="0"/>
          </a:p>
          <a:p>
            <a:pPr marL="282575" lvl="1" indent="-282575"/>
            <a:r>
              <a:rPr lang="en-US" sz="2000" dirty="0" smtClean="0"/>
              <a:t>Inform us as soon as possible when </a:t>
            </a:r>
            <a:r>
              <a:rPr lang="en-US" sz="2000" dirty="0"/>
              <a:t>you are </a:t>
            </a:r>
            <a:r>
              <a:rPr lang="en-US" sz="2000" dirty="0" smtClean="0"/>
              <a:t>thinking </a:t>
            </a:r>
            <a:r>
              <a:rPr lang="en-US" sz="2000" dirty="0"/>
              <a:t>of writing a proposal (sooner </a:t>
            </a:r>
            <a:r>
              <a:rPr lang="en-US" sz="2000" dirty="0" smtClean="0"/>
              <a:t>rather than later).</a:t>
            </a:r>
          </a:p>
          <a:p>
            <a:pPr marL="282575" lvl="1" indent="-282575"/>
            <a:r>
              <a:rPr lang="en-US" sz="2000" dirty="0" smtClean="0"/>
              <a:t>Send me your proposals for edits and/or review.</a:t>
            </a:r>
            <a:endParaRPr lang="en-US" sz="2000" dirty="0"/>
          </a:p>
          <a:p>
            <a:pPr marL="282575" lvl="1" indent="-282575"/>
            <a:r>
              <a:rPr lang="en-US" sz="2000" dirty="0" smtClean="0"/>
              <a:t>Review </a:t>
            </a:r>
            <a:r>
              <a:rPr lang="en-US" sz="2000" dirty="0"/>
              <a:t>your monthly expenditure </a:t>
            </a:r>
            <a:r>
              <a:rPr lang="en-US" sz="2000" dirty="0" smtClean="0"/>
              <a:t>reports and final progress report reminders.</a:t>
            </a:r>
          </a:p>
          <a:p>
            <a:pPr marL="282575" lvl="1" indent="-282575"/>
            <a:r>
              <a:rPr lang="en-US" sz="2000" dirty="0" smtClean="0"/>
              <a:t>Communicate your needs, concerns, and suggestions to us.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5120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857250"/>
          </a:xfrm>
        </p:spPr>
        <p:txBody>
          <a:bodyPr/>
          <a:lstStyle/>
          <a:p>
            <a:r>
              <a:rPr lang="en-US" dirty="0" smtClean="0"/>
              <a:t>Contact Us @ ORSP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1146" y="1123950"/>
            <a:ext cx="8523707" cy="3537688"/>
          </a:xfrm>
        </p:spPr>
        <p:txBody>
          <a:bodyPr>
            <a:normAutofit fontScale="77500" lnSpcReduction="20000"/>
          </a:bodyPr>
          <a:lstStyle/>
          <a:p>
            <a:r>
              <a:rPr lang="en-US" sz="1800" dirty="0" smtClean="0">
                <a:solidFill>
                  <a:schemeClr val="tx1"/>
                </a:solidFill>
                <a:uFillTx/>
              </a:rPr>
              <a:t>William Bowers, </a:t>
            </a:r>
            <a:r>
              <a:rPr lang="en-US" sz="1800" dirty="0" smtClean="0"/>
              <a:t>Ph.D. (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Associate Provost for Research Development and Administration)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uFillTx/>
              </a:rPr>
              <a:t>(315)-312-5631</a:t>
            </a:r>
          </a:p>
          <a:p>
            <a:pPr lvl="1"/>
            <a:r>
              <a:rPr lang="en-US" sz="1600" dirty="0" err="1" smtClean="0">
                <a:solidFill>
                  <a:schemeClr val="tx1"/>
                </a:solidFill>
                <a:uFillTx/>
              </a:rPr>
              <a:t>william.bowers@oswego.edu</a:t>
            </a:r>
            <a:endParaRPr lang="en-US" sz="1600" dirty="0" smtClean="0">
              <a:solidFill>
                <a:schemeClr val="tx1"/>
              </a:solidFill>
              <a:uFillTx/>
            </a:endParaRPr>
          </a:p>
          <a:p>
            <a:r>
              <a:rPr lang="en-US" sz="1800" dirty="0" smtClean="0">
                <a:solidFill>
                  <a:schemeClr val="tx1"/>
                </a:solidFill>
                <a:uFillTx/>
              </a:rPr>
              <a:t>Maria Nakamura (Associate Director)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uFillTx/>
              </a:rPr>
              <a:t>(315) 312-2884 </a:t>
            </a:r>
          </a:p>
          <a:p>
            <a:pPr lvl="1"/>
            <a:r>
              <a:rPr lang="en-US" sz="1600" dirty="0" err="1" smtClean="0">
                <a:solidFill>
                  <a:schemeClr val="tx1"/>
                </a:solidFill>
                <a:uFillTx/>
              </a:rPr>
              <a:t>maria.nakamura@oswego.edu</a:t>
            </a:r>
            <a:endParaRPr lang="en-US" sz="1600" dirty="0" smtClean="0">
              <a:solidFill>
                <a:schemeClr val="tx1"/>
              </a:solidFill>
              <a:uFillTx/>
            </a:endParaRPr>
          </a:p>
          <a:p>
            <a:r>
              <a:rPr lang="en-US" sz="1800" dirty="0" smtClean="0">
                <a:solidFill>
                  <a:schemeClr val="tx1"/>
                </a:solidFill>
                <a:uFillTx/>
              </a:rPr>
              <a:t>Michele Frazier (Staff Associate; Post-award)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uFillTx/>
              </a:rPr>
              <a:t>(315) 312-2886 </a:t>
            </a:r>
          </a:p>
          <a:p>
            <a:pPr lvl="1"/>
            <a:r>
              <a:rPr lang="en-US" sz="1600" dirty="0" err="1" smtClean="0">
                <a:solidFill>
                  <a:schemeClr val="tx1"/>
                </a:solidFill>
                <a:uFillTx/>
              </a:rPr>
              <a:t>michele.frazier@oswego.edu</a:t>
            </a:r>
            <a:endParaRPr lang="en-US" sz="1600" dirty="0" smtClean="0">
              <a:solidFill>
                <a:schemeClr val="tx1"/>
              </a:solidFill>
              <a:uFillTx/>
            </a:endParaRPr>
          </a:p>
          <a:p>
            <a:r>
              <a:rPr lang="en-US" sz="1800" dirty="0" smtClean="0">
                <a:solidFill>
                  <a:schemeClr val="tx1"/>
                </a:solidFill>
                <a:uFillTx/>
              </a:rPr>
              <a:t>Andrea Ross (Staff Associate; Post-award)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uFillTx/>
              </a:rPr>
              <a:t>(315) 312-2890</a:t>
            </a:r>
          </a:p>
          <a:p>
            <a:pPr lvl="1"/>
            <a:r>
              <a:rPr lang="en-US" sz="1600" dirty="0" err="1" smtClean="0">
                <a:solidFill>
                  <a:schemeClr val="tx1"/>
                </a:solidFill>
                <a:uFillTx/>
              </a:rPr>
              <a:t>andrea.ross@oswego.edu</a:t>
            </a:r>
            <a:endParaRPr lang="en-US" sz="1600" dirty="0" smtClean="0">
              <a:solidFill>
                <a:schemeClr val="tx1"/>
              </a:solidFill>
              <a:uFillTx/>
            </a:endParaRPr>
          </a:p>
          <a:p>
            <a:r>
              <a:rPr lang="en-US" sz="1800" dirty="0" smtClean="0">
                <a:solidFill>
                  <a:schemeClr val="tx1"/>
                </a:solidFill>
                <a:uFillTx/>
              </a:rPr>
              <a:t>Julie </a:t>
            </a:r>
            <a:r>
              <a:rPr lang="en-US" sz="1800" dirty="0" err="1" smtClean="0">
                <a:solidFill>
                  <a:schemeClr val="tx1"/>
                </a:solidFill>
                <a:uFillTx/>
              </a:rPr>
              <a:t>Marte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 (Administrative Assistant II; Pre-award)  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uFillTx/>
              </a:rPr>
              <a:t>(315) 312-2561</a:t>
            </a:r>
          </a:p>
          <a:p>
            <a:pPr lvl="1"/>
            <a:r>
              <a:rPr lang="en-US" sz="1600" dirty="0" err="1" smtClean="0">
                <a:solidFill>
                  <a:schemeClr val="tx1"/>
                </a:solidFill>
                <a:uFillTx/>
              </a:rPr>
              <a:t>julie.marte@oswego.edu</a:t>
            </a:r>
            <a:endParaRPr lang="en-US" sz="1600" dirty="0" smtClean="0">
              <a:solidFill>
                <a:schemeClr val="tx1"/>
              </a:solidFill>
              <a:uFillTx/>
            </a:endParaRPr>
          </a:p>
          <a:p>
            <a:r>
              <a:rPr lang="en-US" sz="1800" dirty="0" smtClean="0">
                <a:solidFill>
                  <a:schemeClr val="tx1"/>
                </a:solidFill>
                <a:uFillTx/>
              </a:rPr>
              <a:t>Melissa </a:t>
            </a:r>
            <a:r>
              <a:rPr lang="en-US" sz="1800" dirty="0" err="1" smtClean="0">
                <a:solidFill>
                  <a:schemeClr val="tx1"/>
                </a:solidFill>
                <a:uFillTx/>
              </a:rPr>
              <a:t>Krass</a:t>
            </a:r>
            <a:r>
              <a:rPr lang="en-US" sz="1800" dirty="0" smtClean="0">
                <a:solidFill>
                  <a:schemeClr val="tx1"/>
                </a:solidFill>
                <a:uFillTx/>
              </a:rPr>
              <a:t> (Secretary II)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uFillTx/>
              </a:rPr>
              <a:t>(315) 312-2888 </a:t>
            </a:r>
          </a:p>
          <a:p>
            <a:pPr lvl="1"/>
            <a:r>
              <a:rPr lang="en-US" sz="1600" dirty="0" err="1" smtClean="0">
                <a:solidFill>
                  <a:schemeClr val="tx1"/>
                </a:solidFill>
                <a:uFillTx/>
              </a:rPr>
              <a:t>melissa.krass@oswego.edu</a:t>
            </a:r>
            <a:endParaRPr lang="en-US" sz="1600" dirty="0" smtClean="0">
              <a:solidFill>
                <a:schemeClr val="tx1"/>
              </a:solidFill>
              <a:uFillTx/>
            </a:endParaRPr>
          </a:p>
          <a:p>
            <a:endParaRPr lang="en-US" sz="2000" dirty="0"/>
          </a:p>
        </p:txBody>
      </p:sp>
      <p:pic>
        <p:nvPicPr>
          <p:cNvPr id="5" name="Picture 4" descr="combo_black_small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4705350"/>
            <a:ext cx="571500" cy="369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256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1607</TotalTime>
  <Words>535</Words>
  <Application>Microsoft Macintosh PowerPoint</Application>
  <PresentationFormat>On-screen Show (16:9)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Perspective</vt:lpstr>
      <vt:lpstr>ORSP Update</vt:lpstr>
      <vt:lpstr>What is ORSP?</vt:lpstr>
      <vt:lpstr>What does ORSP do? </vt:lpstr>
      <vt:lpstr>What is my role? </vt:lpstr>
      <vt:lpstr>What are we implementing to improve the experience of faculty/staff/students involved in pre- and post-award activities? </vt:lpstr>
      <vt:lpstr>New ORSP Initiatives</vt:lpstr>
      <vt:lpstr>How can you help us?</vt:lpstr>
      <vt:lpstr>Contact Us @ ORSP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Manufacturing Jam</dc:title>
  <dc:creator>Mark</dc:creator>
  <cp:lastModifiedBy>William Bowers</cp:lastModifiedBy>
  <cp:revision>117</cp:revision>
  <dcterms:created xsi:type="dcterms:W3CDTF">2014-09-23T15:20:10Z</dcterms:created>
  <dcterms:modified xsi:type="dcterms:W3CDTF">2015-03-23T17:36:26Z</dcterms:modified>
</cp:coreProperties>
</file>